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99" r:id="rId4"/>
    <p:sldId id="276" r:id="rId5"/>
    <p:sldId id="278" r:id="rId6"/>
    <p:sldId id="280" r:id="rId7"/>
    <p:sldId id="281" r:id="rId8"/>
    <p:sldId id="381" r:id="rId9"/>
    <p:sldId id="387" r:id="rId10"/>
    <p:sldId id="370" r:id="rId11"/>
    <p:sldId id="400" r:id="rId12"/>
    <p:sldId id="402" r:id="rId13"/>
    <p:sldId id="403" r:id="rId14"/>
    <p:sldId id="404" r:id="rId15"/>
    <p:sldId id="405" r:id="rId16"/>
    <p:sldId id="275" r:id="rId17"/>
    <p:sldId id="406" r:id="rId18"/>
    <p:sldId id="395" r:id="rId19"/>
    <p:sldId id="390" r:id="rId20"/>
    <p:sldId id="401" r:id="rId21"/>
    <p:sldId id="398" r:id="rId22"/>
    <p:sldId id="388" r:id="rId23"/>
    <p:sldId id="389" r:id="rId24"/>
    <p:sldId id="397" r:id="rId25"/>
    <p:sldId id="273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7B94"/>
    <a:srgbClr val="62809C"/>
    <a:srgbClr val="006699"/>
    <a:srgbClr val="EAEAEA"/>
    <a:srgbClr val="C0C0C0"/>
    <a:srgbClr val="00B050"/>
    <a:srgbClr val="009900"/>
    <a:srgbClr val="C05048"/>
    <a:srgbClr val="3A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2041" autoAdjust="0"/>
  </p:normalViewPr>
  <p:slideViewPr>
    <p:cSldViewPr>
      <p:cViewPr varScale="1">
        <p:scale>
          <a:sx n="73" d="100"/>
          <a:sy n="73" d="100"/>
        </p:scale>
        <p:origin x="-74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2"/>
    </p:cViewPr>
  </p:sorterViewPr>
  <p:notesViewPr>
    <p:cSldViewPr>
      <p:cViewPr varScale="1">
        <p:scale>
          <a:sx n="53" d="100"/>
          <a:sy n="53" d="100"/>
        </p:scale>
        <p:origin x="-2093" y="-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E02E723-95CE-4B7B-8EE6-7EC584FD56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1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99DECB1-6F27-4A98-A6E5-9E9A0630EB4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1277B-8A8C-4ED7-82E9-FED308AF3A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DECB1-6F27-4A98-A6E5-9E9A0630EB4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5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DECB1-6F27-4A98-A6E5-9E9A0630EB4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5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9050"/>
            <a:ext cx="7772400" cy="14700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48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3A5157"/>
                </a:solidFill>
              </a:defRPr>
            </a:lvl1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9" name="Rectangle 4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18488" cy="71438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 err="1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466696" y="790557"/>
            <a:ext cx="4357687" cy="492957"/>
          </a:xfrm>
        </p:spPr>
        <p:txBody>
          <a:bodyPr/>
          <a:lstStyle>
            <a:lvl1pPr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 durch Klicken bearbeiten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218488" cy="71438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 err="1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71546"/>
            <a:ext cx="8229600" cy="50546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80643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pt-BR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2985"/>
            <a:ext cx="4038600" cy="4983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pt-BR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2985"/>
            <a:ext cx="4038600" cy="4983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pt-B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Textmasterformate durch Klicken bearbeiten</a:t>
            </a:r>
          </a:p>
          <a:p>
            <a:pPr lvl="1"/>
            <a:r>
              <a:rPr lang="pt-BR" noProof="0" smtClean="0"/>
              <a:t>Zweite Ebene</a:t>
            </a:r>
          </a:p>
          <a:p>
            <a:pPr lvl="2"/>
            <a:r>
              <a:rPr lang="pt-BR" noProof="0" smtClean="0"/>
              <a:t>Dritte Ebene</a:t>
            </a:r>
          </a:p>
          <a:p>
            <a:pPr lvl="3"/>
            <a:r>
              <a:rPr lang="pt-BR" noProof="0" smtClean="0"/>
              <a:t>Vierte Ebene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22238"/>
            <a:ext cx="82184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noProof="0" smtClean="0"/>
              <a:t>Titelmasterformat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noProof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noProof="0"/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noProof="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noProof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2C8FF084-0C96-461C-A4CF-62BECF7E0ACE}" type="slidenum">
              <a:rPr lang="pt-BR" noProof="0" smtClean="0">
                <a:solidFill>
                  <a:srgbClr val="C0C0C0"/>
                </a:solidFill>
              </a:rPr>
              <a:pPr algn="r">
                <a:lnSpc>
                  <a:spcPct val="150000"/>
                </a:lnSpc>
                <a:defRPr/>
              </a:pPr>
              <a:t>‹nº›</a:t>
            </a:fld>
            <a:endParaRPr lang="pt-BR" noProof="0">
              <a:solidFill>
                <a:srgbClr val="C0C0C0"/>
              </a:solidFill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323850" y="6237288"/>
            <a:ext cx="44656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pt-BR" sz="1600" i="1" noProof="0" smtClean="0">
                <a:solidFill>
                  <a:srgbClr val="C0C0C0"/>
                </a:solidFill>
                <a:latin typeface="Arial Unicode MS" pitchFamily="34" charset="-128"/>
              </a:rPr>
              <a:t>Sill Torres: Certificado</a:t>
            </a:r>
            <a:r>
              <a:rPr lang="pt-BR" sz="1600" i="1" baseline="0" noProof="0" smtClean="0">
                <a:solidFill>
                  <a:srgbClr val="C0C0C0"/>
                </a:solidFill>
                <a:latin typeface="Arial Unicode MS" pitchFamily="34" charset="-128"/>
              </a:rPr>
              <a:t> em </a:t>
            </a:r>
            <a:r>
              <a:rPr lang="pt-BR" sz="1600" i="1" noProof="0" smtClean="0">
                <a:solidFill>
                  <a:srgbClr val="C0C0C0"/>
                </a:solidFill>
                <a:latin typeface="Arial Unicode MS" pitchFamily="34" charset="-128"/>
              </a:rPr>
              <a:t>Microeletrônica</a:t>
            </a:r>
            <a:endParaRPr lang="pt-BR" sz="1600" i="1" noProof="0">
              <a:solidFill>
                <a:srgbClr val="C0C0C0"/>
              </a:solidFill>
              <a:latin typeface="Arial Unicode MS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6632"/>
            <a:ext cx="720080" cy="83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1" r:id="rId3"/>
    <p:sldLayoutId id="2147483655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124744"/>
            <a:ext cx="8424936" cy="1470025"/>
          </a:xfrm>
        </p:spPr>
        <p:txBody>
          <a:bodyPr/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 Aberto em Microeletrônica</a:t>
            </a:r>
            <a:b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/>
              </a:rPr>
              <a:t> </a:t>
            </a:r>
            <a:endParaRPr lang="pt-BR" dirty="0">
              <a:effectLst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780928"/>
            <a:ext cx="7272808" cy="3024336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Frank Sill Torres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sz="1800" i="1" dirty="0" smtClean="0">
                <a:solidFill>
                  <a:schemeClr val="tx1"/>
                </a:solidFill>
              </a:rPr>
              <a:t>Professor Adjunto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t-BR" sz="2200" dirty="0" smtClean="0"/>
              <a:t>OptMA</a:t>
            </a:r>
            <a:r>
              <a:rPr lang="pt-BR" sz="2200" baseline="30000" dirty="0" smtClean="0"/>
              <a:t>lab</a:t>
            </a:r>
            <a:r>
              <a:rPr lang="pt-BR" sz="2200" dirty="0" smtClean="0"/>
              <a:t> / ART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pt-BR" sz="2200" baseline="30000" dirty="0" smtClean="0"/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pt-BR" sz="2200" dirty="0" smtClean="0"/>
              <a:t>Departamento de Engenharia Eletrônica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pt-BR" sz="2200" dirty="0" smtClean="0"/>
              <a:t>Universidade Federal de Minas Gerais (UFMG), Brasil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pt-B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Oportunidades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CEITEC S.A.</a:t>
            </a:r>
            <a:r>
              <a:rPr lang="pt-BR" dirty="0" smtClean="0"/>
              <a:t> – </a:t>
            </a:r>
            <a:r>
              <a:rPr lang="pt-BR" i="1" dirty="0" smtClean="0"/>
              <a:t>Design </a:t>
            </a:r>
            <a:r>
              <a:rPr lang="pt-BR" i="1" dirty="0" err="1" smtClean="0"/>
              <a:t>House</a:t>
            </a:r>
            <a:r>
              <a:rPr lang="pt-BR" dirty="0" smtClean="0"/>
              <a:t> e fábrica de CI  (Rio Grande do Sul)</a:t>
            </a:r>
          </a:p>
          <a:p>
            <a:r>
              <a:rPr lang="pt-BR" dirty="0" smtClean="0"/>
              <a:t>Mais de 22 </a:t>
            </a:r>
            <a:r>
              <a:rPr lang="pt-BR" i="1" dirty="0" smtClean="0"/>
              <a:t>Design </a:t>
            </a:r>
            <a:r>
              <a:rPr lang="pt-BR" i="1" dirty="0" err="1" smtClean="0"/>
              <a:t>Houses</a:t>
            </a:r>
            <a:endParaRPr lang="pt-BR" i="1" dirty="0" smtClean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DH-BH</a:t>
            </a:r>
            <a:r>
              <a:rPr lang="pt-BR" dirty="0" smtClean="0"/>
              <a:t> em Belo Horizonte, </a:t>
            </a:r>
            <a:r>
              <a:rPr lang="pt-BR" dirty="0" smtClean="0">
                <a:solidFill>
                  <a:schemeClr val="accent2"/>
                </a:solidFill>
              </a:rPr>
              <a:t>MINASIC</a:t>
            </a:r>
            <a:r>
              <a:rPr lang="pt-BR" dirty="0" smtClean="0"/>
              <a:t> em Itajubá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CTI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/>
                </a:solidFill>
              </a:rPr>
              <a:t>Eldorado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/>
                </a:solidFill>
              </a:rPr>
              <a:t>LSI-TEC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/>
                </a:solidFill>
              </a:rPr>
              <a:t>von </a:t>
            </a:r>
            <a:r>
              <a:rPr lang="pt-BR" dirty="0" err="1" smtClean="0">
                <a:solidFill>
                  <a:schemeClr val="accent2"/>
                </a:solidFill>
              </a:rPr>
              <a:t>Braun</a:t>
            </a:r>
            <a:r>
              <a:rPr lang="pt-BR" dirty="0" smtClean="0"/>
              <a:t>, …</a:t>
            </a:r>
          </a:p>
          <a:p>
            <a:r>
              <a:rPr lang="pt-BR" dirty="0" smtClean="0"/>
              <a:t>Várias outras empresas, p.e.: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AEGIS  / SEMIKRON</a:t>
            </a:r>
            <a:r>
              <a:rPr lang="pt-BR" dirty="0" smtClean="0"/>
              <a:t>: </a:t>
            </a:r>
            <a:r>
              <a:rPr lang="pt-BR" i="1" dirty="0" err="1" smtClean="0"/>
              <a:t>power</a:t>
            </a:r>
            <a:r>
              <a:rPr lang="pt-BR" i="1" dirty="0" smtClean="0"/>
              <a:t> </a:t>
            </a:r>
            <a:r>
              <a:rPr lang="pt-BR" i="1" dirty="0" err="1" smtClean="0"/>
              <a:t>devices</a:t>
            </a:r>
            <a:endParaRPr lang="pt-BR" i="1" dirty="0" smtClean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SMART / HT </a:t>
            </a:r>
            <a:r>
              <a:rPr lang="pt-BR" dirty="0" err="1" smtClean="0">
                <a:solidFill>
                  <a:schemeClr val="accent2"/>
                </a:solidFill>
              </a:rPr>
              <a:t>Micron</a:t>
            </a:r>
            <a:r>
              <a:rPr lang="pt-BR" dirty="0" smtClean="0"/>
              <a:t>: </a:t>
            </a:r>
            <a:r>
              <a:rPr lang="pt-BR" i="1" dirty="0" smtClean="0"/>
              <a:t>Back-</a:t>
            </a:r>
            <a:r>
              <a:rPr lang="pt-BR" i="1" dirty="0" err="1" smtClean="0"/>
              <a:t>end</a:t>
            </a:r>
            <a:r>
              <a:rPr lang="pt-BR" i="1" dirty="0" smtClean="0"/>
              <a:t> for memories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FREESCALE</a:t>
            </a:r>
            <a:r>
              <a:rPr lang="pt-BR" dirty="0" smtClean="0"/>
              <a:t>: Design center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CI Brasil</a:t>
            </a:r>
            <a:r>
              <a:rPr lang="pt-BR" dirty="0" smtClean="0"/>
              <a:t> – Programa </a:t>
            </a:r>
            <a:r>
              <a:rPr lang="pt-BR" dirty="0"/>
              <a:t>para </a:t>
            </a:r>
            <a:r>
              <a:rPr lang="pt-BR" dirty="0" smtClean="0"/>
              <a:t>formação </a:t>
            </a:r>
            <a:r>
              <a:rPr lang="pt-BR" dirty="0"/>
              <a:t>de projetistas de Circuitos Integrados </a:t>
            </a:r>
            <a:r>
              <a:rPr lang="pt-BR" dirty="0" smtClean="0"/>
              <a:t>(</a:t>
            </a:r>
            <a:r>
              <a:rPr lang="pt-BR" dirty="0"/>
              <a:t>Rio Grande do </a:t>
            </a:r>
            <a:r>
              <a:rPr lang="pt-BR" dirty="0" smtClean="0"/>
              <a:t>Sul, São Paolo)</a:t>
            </a:r>
          </a:p>
          <a:p>
            <a:pPr lvl="1"/>
            <a:endParaRPr lang="pt-BR" sz="1800" dirty="0" smtClean="0"/>
          </a:p>
          <a:p>
            <a:endParaRPr lang="pt-BR" sz="1800" dirty="0" smtClean="0"/>
          </a:p>
          <a:p>
            <a:pPr lvl="1"/>
            <a:endParaRPr lang="pt-BR" sz="1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Brasil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Oportunidades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Inúmeros </a:t>
            </a:r>
            <a:r>
              <a:rPr lang="pt-BR" dirty="0"/>
              <a:t>grupos </a:t>
            </a:r>
            <a:r>
              <a:rPr lang="pt-BR" dirty="0" smtClean="0"/>
              <a:t>no país</a:t>
            </a:r>
          </a:p>
          <a:p>
            <a:r>
              <a:rPr lang="pt-BR" dirty="0" smtClean="0"/>
              <a:t>Por exemplo</a:t>
            </a:r>
          </a:p>
          <a:p>
            <a:pPr lvl="1"/>
            <a:r>
              <a:rPr lang="pt-BR" dirty="0" smtClean="0"/>
              <a:t>Centro </a:t>
            </a:r>
            <a:r>
              <a:rPr lang="pt-BR" dirty="0"/>
              <a:t>de Componentes e Semicondutores (</a:t>
            </a:r>
            <a:r>
              <a:rPr lang="pt-BR" dirty="0">
                <a:solidFill>
                  <a:schemeClr val="accent2"/>
                </a:solidFill>
              </a:rPr>
              <a:t>CCS</a:t>
            </a:r>
            <a:r>
              <a:rPr lang="pt-BR" dirty="0"/>
              <a:t>) </a:t>
            </a:r>
            <a:r>
              <a:rPr lang="pt-BR" dirty="0" smtClean="0"/>
              <a:t>– UNICAMP</a:t>
            </a:r>
          </a:p>
          <a:p>
            <a:pPr lvl="1"/>
            <a:r>
              <a:rPr lang="pt-BR" dirty="0" smtClean="0"/>
              <a:t>Laboratório </a:t>
            </a:r>
            <a:r>
              <a:rPr lang="pt-BR" dirty="0"/>
              <a:t>de Sistemas Integráveis (</a:t>
            </a:r>
            <a:r>
              <a:rPr lang="pt-BR" dirty="0">
                <a:solidFill>
                  <a:schemeClr val="accent2"/>
                </a:solidFill>
              </a:rPr>
              <a:t>LSI</a:t>
            </a:r>
            <a:r>
              <a:rPr lang="pt-BR" dirty="0"/>
              <a:t>) – </a:t>
            </a:r>
            <a:r>
              <a:rPr lang="pt-BR" dirty="0" smtClean="0"/>
              <a:t>USP</a:t>
            </a:r>
          </a:p>
          <a:p>
            <a:pPr lvl="1"/>
            <a:r>
              <a:rPr lang="pt-BR" dirty="0" smtClean="0"/>
              <a:t>Grupo </a:t>
            </a:r>
            <a:r>
              <a:rPr lang="pt-BR" dirty="0"/>
              <a:t>de Microeletrônica (</a:t>
            </a:r>
            <a:r>
              <a:rPr lang="pt-BR" dirty="0">
                <a:solidFill>
                  <a:schemeClr val="accent2"/>
                </a:solidFill>
              </a:rPr>
              <a:t>GME</a:t>
            </a:r>
            <a:r>
              <a:rPr lang="pt-BR" dirty="0"/>
              <a:t>) - </a:t>
            </a:r>
            <a:r>
              <a:rPr lang="pt-BR" dirty="0" smtClean="0"/>
              <a:t>UFRGS</a:t>
            </a:r>
          </a:p>
          <a:p>
            <a:pPr lvl="1"/>
            <a:r>
              <a:rPr lang="pt-BR" dirty="0" smtClean="0"/>
              <a:t>Laboratório </a:t>
            </a:r>
            <a:r>
              <a:rPr lang="pt-BR" dirty="0"/>
              <a:t>de Microeletrônica (</a:t>
            </a:r>
            <a:r>
              <a:rPr lang="pt-BR" dirty="0" smtClean="0">
                <a:solidFill>
                  <a:schemeClr val="accent2"/>
                </a:solidFill>
              </a:rPr>
              <a:t>LME</a:t>
            </a:r>
            <a:r>
              <a:rPr lang="pt-BR" dirty="0"/>
              <a:t>) </a:t>
            </a:r>
            <a:r>
              <a:rPr lang="pt-BR" dirty="0" smtClean="0"/>
              <a:t>– UFRGS</a:t>
            </a:r>
          </a:p>
          <a:p>
            <a:pPr lvl="1"/>
            <a:r>
              <a:rPr lang="pt-BR" dirty="0" smtClean="0"/>
              <a:t>Departamentos </a:t>
            </a:r>
            <a:r>
              <a:rPr lang="pt-BR" dirty="0"/>
              <a:t>de </a:t>
            </a:r>
            <a:r>
              <a:rPr lang="pt-BR" dirty="0">
                <a:solidFill>
                  <a:schemeClr val="accent2"/>
                </a:solidFill>
              </a:rPr>
              <a:t>Física</a:t>
            </a:r>
            <a:r>
              <a:rPr lang="pt-BR" dirty="0"/>
              <a:t>, </a:t>
            </a:r>
            <a:r>
              <a:rPr lang="pt-BR" dirty="0">
                <a:solidFill>
                  <a:schemeClr val="accent2"/>
                </a:solidFill>
              </a:rPr>
              <a:t>Ciência</a:t>
            </a:r>
            <a:r>
              <a:rPr lang="pt-BR" dirty="0"/>
              <a:t> da </a:t>
            </a:r>
            <a:r>
              <a:rPr lang="pt-BR" dirty="0" smtClean="0">
                <a:solidFill>
                  <a:schemeClr val="accent2"/>
                </a:solidFill>
              </a:rPr>
              <a:t>Computação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chemeClr val="accent2"/>
                </a:solidFill>
              </a:rPr>
              <a:t>UFMG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Os grupos</a:t>
            </a:r>
            <a:r>
              <a:rPr lang="pt-BR" dirty="0" smtClean="0">
                <a:solidFill>
                  <a:schemeClr val="accent2"/>
                </a:solidFill>
              </a:rPr>
              <a:t> LSI</a:t>
            </a:r>
            <a:r>
              <a:rPr lang="pt-BR" dirty="0" smtClean="0">
                <a:solidFill>
                  <a:schemeClr val="tx1"/>
                </a:solidFill>
              </a:rPr>
              <a:t>,</a:t>
            </a:r>
            <a:r>
              <a:rPr lang="pt-BR" dirty="0" smtClean="0">
                <a:solidFill>
                  <a:schemeClr val="accent2"/>
                </a:solidFill>
              </a:rPr>
              <a:t> OptMA</a:t>
            </a:r>
            <a:r>
              <a:rPr lang="pt-BR" baseline="30000" dirty="0" smtClean="0">
                <a:solidFill>
                  <a:schemeClr val="accent2"/>
                </a:solidFill>
              </a:rPr>
              <a:t>lab</a:t>
            </a:r>
            <a:r>
              <a:rPr lang="pt-BR" dirty="0" smtClean="0">
                <a:solidFill>
                  <a:schemeClr val="tx1"/>
                </a:solidFill>
              </a:rPr>
              <a:t>,</a:t>
            </a:r>
            <a:r>
              <a:rPr lang="pt-BR" dirty="0" smtClean="0">
                <a:solidFill>
                  <a:schemeClr val="accent2"/>
                </a:solidFill>
              </a:rPr>
              <a:t> OptMA</a:t>
            </a:r>
            <a:r>
              <a:rPr lang="pt-BR" baseline="30000" dirty="0" smtClean="0">
                <a:solidFill>
                  <a:schemeClr val="accent2"/>
                </a:solidFill>
              </a:rPr>
              <a:t>lab</a:t>
            </a:r>
            <a:r>
              <a:rPr lang="pt-BR" dirty="0" smtClean="0">
                <a:solidFill>
                  <a:schemeClr val="accent2"/>
                </a:solidFill>
              </a:rPr>
              <a:t>/ART</a:t>
            </a:r>
            <a:r>
              <a:rPr lang="pt-BR" dirty="0" smtClean="0">
                <a:solidFill>
                  <a:schemeClr val="tx1"/>
                </a:solidFill>
              </a:rPr>
              <a:t>,</a:t>
            </a:r>
            <a:r>
              <a:rPr lang="pt-BR" dirty="0" smtClean="0">
                <a:solidFill>
                  <a:schemeClr val="accent2"/>
                </a:solidFill>
              </a:rPr>
              <a:t> PSE-</a:t>
            </a:r>
            <a:r>
              <a:rPr lang="pt-BR" dirty="0" err="1" smtClean="0">
                <a:solidFill>
                  <a:schemeClr val="accent2"/>
                </a:solidFill>
              </a:rPr>
              <a:t>Lab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nos Departamentos de </a:t>
            </a:r>
            <a:r>
              <a:rPr lang="pt-BR" dirty="0">
                <a:solidFill>
                  <a:schemeClr val="accent2"/>
                </a:solidFill>
              </a:rPr>
              <a:t>Engenharia</a:t>
            </a:r>
            <a:r>
              <a:rPr lang="pt-BR" dirty="0"/>
              <a:t> </a:t>
            </a:r>
            <a:r>
              <a:rPr lang="pt-BR" dirty="0">
                <a:solidFill>
                  <a:schemeClr val="accent2"/>
                </a:solidFill>
              </a:rPr>
              <a:t>Elétrica</a:t>
            </a:r>
            <a:r>
              <a:rPr lang="pt-BR" dirty="0"/>
              <a:t> e </a:t>
            </a:r>
            <a:r>
              <a:rPr lang="pt-BR" dirty="0">
                <a:solidFill>
                  <a:schemeClr val="accent2"/>
                </a:solidFill>
              </a:rPr>
              <a:t>Engenharia</a:t>
            </a:r>
            <a:r>
              <a:rPr lang="pt-BR" dirty="0"/>
              <a:t> </a:t>
            </a:r>
            <a:r>
              <a:rPr lang="pt-BR" dirty="0" smtClean="0">
                <a:solidFill>
                  <a:schemeClr val="accent2"/>
                </a:solidFill>
              </a:rPr>
              <a:t>Eletrônica </a:t>
            </a:r>
            <a:r>
              <a:rPr lang="pt-BR" dirty="0" smtClean="0">
                <a:solidFill>
                  <a:schemeClr val="tx1"/>
                </a:solidFill>
              </a:rPr>
              <a:t>da Escola de Engenharia</a:t>
            </a:r>
          </a:p>
          <a:p>
            <a:endParaRPr lang="pt-BR" sz="1800" dirty="0" smtClean="0"/>
          </a:p>
          <a:p>
            <a:pPr lvl="1"/>
            <a:endParaRPr lang="pt-BR" sz="1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63688" y="177281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na UFMG</a:t>
            </a:r>
            <a:endParaRPr lang="pt-B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7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Atividades na UFMG / EE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6275040" cy="4697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pt-BR" dirty="0"/>
              <a:t>Laboratório de Sistemas </a:t>
            </a:r>
            <a:r>
              <a:rPr lang="pt-BR" dirty="0" smtClean="0"/>
              <a:t>Inteligentes (LSI)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pt-BR" dirty="0" smtClean="0"/>
              <a:t>Coordenador: </a:t>
            </a:r>
            <a:r>
              <a:rPr lang="pt-BR" b="1" dirty="0" smtClean="0"/>
              <a:t>Prof</a:t>
            </a:r>
            <a:r>
              <a:rPr lang="pt-BR" b="1" dirty="0"/>
              <a:t>. Ricardo de Oliveira Duarte</a:t>
            </a:r>
            <a:endParaRPr lang="pt-BR" b="1" dirty="0" smtClean="0"/>
          </a:p>
          <a:p>
            <a:r>
              <a:rPr lang="pt-BR" dirty="0"/>
              <a:t>Áreas de atuação da Microeletrônica:</a:t>
            </a:r>
          </a:p>
          <a:p>
            <a:pPr lvl="1"/>
            <a:r>
              <a:rPr lang="pt-BR" dirty="0"/>
              <a:t>Entender e modelar o efeito de falhas em </a:t>
            </a:r>
            <a:r>
              <a:rPr lang="pt-BR" dirty="0" err="1" smtClean="0"/>
              <a:t>CIs</a:t>
            </a:r>
            <a:endParaRPr lang="pt-BR" dirty="0"/>
          </a:p>
          <a:p>
            <a:pPr lvl="2"/>
            <a:r>
              <a:rPr lang="pt-BR" dirty="0"/>
              <a:t>Diversidade de Dispositivos</a:t>
            </a:r>
          </a:p>
          <a:p>
            <a:pPr lvl="2"/>
            <a:r>
              <a:rPr lang="pt-BR" dirty="0"/>
              <a:t>Diversidade de Arquiteturas</a:t>
            </a:r>
          </a:p>
          <a:p>
            <a:pPr lvl="2"/>
            <a:r>
              <a:rPr lang="pt-BR" dirty="0"/>
              <a:t>Diversidade de Ambientes e Situações</a:t>
            </a:r>
          </a:p>
          <a:p>
            <a:pPr lvl="1"/>
            <a:r>
              <a:rPr lang="pt-BR" dirty="0"/>
              <a:t>Emular o efeito de falhas em </a:t>
            </a:r>
            <a:r>
              <a:rPr lang="pt-BR" dirty="0" err="1" smtClean="0"/>
              <a:t>CIs</a:t>
            </a:r>
            <a:endParaRPr lang="pt-BR" dirty="0" smtClean="0"/>
          </a:p>
          <a:p>
            <a:pPr lvl="1"/>
            <a:r>
              <a:rPr lang="pt-BR" dirty="0" smtClean="0"/>
              <a:t>Algoritmos genéticos em </a:t>
            </a:r>
            <a:r>
              <a:rPr lang="pt-BR" dirty="0" err="1" smtClean="0"/>
              <a:t>FPGAs</a:t>
            </a:r>
            <a:endParaRPr lang="pt-BR" dirty="0"/>
          </a:p>
          <a:p>
            <a:pPr lvl="1"/>
            <a:r>
              <a:rPr lang="pt-BR" dirty="0"/>
              <a:t>Mitigar o efeito das falhas dos </a:t>
            </a:r>
            <a:r>
              <a:rPr lang="pt-BR" dirty="0" err="1"/>
              <a:t>CIs</a:t>
            </a:r>
            <a:r>
              <a:rPr lang="pt-BR" dirty="0"/>
              <a:t> nos </a:t>
            </a:r>
            <a:r>
              <a:rPr lang="pt-BR" dirty="0" smtClean="0"/>
              <a:t>   Sistemas </a:t>
            </a:r>
            <a:r>
              <a:rPr lang="pt-BR" dirty="0"/>
              <a:t>que os compreendem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>
                <a:sym typeface="Symbol"/>
              </a:rPr>
              <a:t>	</a:t>
            </a:r>
            <a:r>
              <a:rPr lang="pt-BR" dirty="0" smtClean="0">
                <a:sym typeface="Symbol"/>
              </a:rPr>
              <a:t> </a:t>
            </a:r>
            <a:r>
              <a:rPr lang="pt-BR" dirty="0">
                <a:sym typeface="Symbol"/>
              </a:rPr>
              <a:t>Técnicas de Tolerância a </a:t>
            </a:r>
            <a:r>
              <a:rPr lang="pt-BR" dirty="0" smtClean="0">
                <a:sym typeface="Symbol"/>
              </a:rPr>
              <a:t>Falhas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466696" y="790557"/>
            <a:ext cx="5833497" cy="492957"/>
          </a:xfrm>
        </p:spPr>
        <p:txBody>
          <a:bodyPr/>
          <a:lstStyle/>
          <a:p>
            <a:r>
              <a:rPr lang="pt-BR" dirty="0" smtClean="0"/>
              <a:t>LSI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8028384" y="116632"/>
            <a:ext cx="801141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5"/>
            <a:ext cx="2472691" cy="210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3"/>
            <a:ext cx="2880320" cy="21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0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Atividades na UFMG / EE</a:t>
            </a:r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457200" y="1251853"/>
            <a:ext cx="5626968" cy="4697427"/>
          </a:xfrm>
        </p:spPr>
        <p:txBody>
          <a:bodyPr/>
          <a:lstStyle/>
          <a:p>
            <a:r>
              <a:rPr lang="pt-BR" dirty="0" smtClean="0"/>
              <a:t>Coordenador: </a:t>
            </a:r>
          </a:p>
          <a:p>
            <a:pPr marL="0" indent="0">
              <a:buNone/>
            </a:pPr>
            <a:r>
              <a:rPr lang="pt-BR" b="1" dirty="0"/>
              <a:t>	</a:t>
            </a:r>
            <a:r>
              <a:rPr lang="pt-BR" b="1" dirty="0" smtClean="0"/>
              <a:t>Prof. Diógenes Cecílio da Silva Jr. </a:t>
            </a:r>
          </a:p>
          <a:p>
            <a:r>
              <a:rPr lang="pt-BR" dirty="0" smtClean="0"/>
              <a:t>Interesses:</a:t>
            </a:r>
          </a:p>
          <a:p>
            <a:pPr lvl="1"/>
            <a:r>
              <a:rPr lang="pt-BR" dirty="0" smtClean="0"/>
              <a:t>Projeto no nível de sistemas: </a:t>
            </a:r>
          </a:p>
          <a:p>
            <a:pPr lvl="2"/>
            <a:r>
              <a:rPr lang="pt-BR" dirty="0" smtClean="0"/>
              <a:t>Sistemas embarcados</a:t>
            </a:r>
          </a:p>
          <a:p>
            <a:pPr lvl="2"/>
            <a:r>
              <a:rPr lang="pt-BR" dirty="0" smtClean="0"/>
              <a:t>Sistemas em Chip (</a:t>
            </a:r>
            <a:r>
              <a:rPr lang="pt-BR" dirty="0" err="1" smtClean="0"/>
              <a:t>SoC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Concepção de circuitos integrados digitais e de sinais mistos</a:t>
            </a:r>
          </a:p>
          <a:p>
            <a:r>
              <a:rPr lang="pt-BR" dirty="0" smtClean="0"/>
              <a:t> Rede de sensores sem fio</a:t>
            </a:r>
          </a:p>
          <a:p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PSE-Lab</a:t>
            </a:r>
            <a:endParaRPr lang="pt-BR"/>
          </a:p>
        </p:txBody>
      </p:sp>
      <p:pic>
        <p:nvPicPr>
          <p:cNvPr id="2" name="Imagem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5093246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10" y="3717032"/>
            <a:ext cx="1976738" cy="189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6194024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36304" cy="158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3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na UFMG / 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3885"/>
            <a:ext cx="8568952" cy="4857403"/>
          </a:xfrm>
        </p:spPr>
        <p:txBody>
          <a:bodyPr/>
          <a:lstStyle/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Laboratório para Optrônica e Microtecnologias Aplicadas (OptMA</a:t>
            </a:r>
            <a:r>
              <a:rPr lang="pt-BR" baseline="30000" dirty="0" smtClean="0"/>
              <a:t>lab</a:t>
            </a:r>
            <a:r>
              <a:rPr lang="pt-BR" dirty="0" smtClean="0"/>
              <a:t>)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Coordenador: </a:t>
            </a:r>
            <a:r>
              <a:rPr lang="pt-BR" b="1" dirty="0" smtClean="0"/>
              <a:t>Prof. Davies William de Lima Monteiro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accent2"/>
                </a:solidFill>
              </a:rPr>
              <a:t>Microelectrônica</a:t>
            </a:r>
            <a:r>
              <a:rPr lang="pt-BR" dirty="0"/>
              <a:t>: Projeto de circuitos integrados analógico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</a:t>
            </a:r>
            <a:r>
              <a:rPr lang="pt-BR" dirty="0" smtClean="0"/>
              <a:t>píxeis customizados, </a:t>
            </a:r>
            <a:r>
              <a:rPr lang="pt-BR" dirty="0"/>
              <a:t>sensores de imagens, dispositivos </a:t>
            </a:r>
            <a:r>
              <a:rPr lang="pt-BR" dirty="0" smtClean="0"/>
              <a:t>ópticos </a:t>
            </a:r>
            <a:r>
              <a:rPr lang="pt-BR" dirty="0"/>
              <a:t>sensíveis à posição (</a:t>
            </a:r>
            <a:r>
              <a:rPr lang="pt-BR" dirty="0" err="1"/>
              <a:t>PSDs</a:t>
            </a:r>
            <a:r>
              <a:rPr lang="pt-BR" dirty="0"/>
              <a:t>)</a:t>
            </a:r>
            <a:endParaRPr lang="pt-BR" dirty="0" smtClean="0">
              <a:solidFill>
                <a:schemeClr val="accent2"/>
              </a:solidFill>
            </a:endParaRP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2"/>
                </a:solidFill>
              </a:rPr>
              <a:t>Óptica adaptativa</a:t>
            </a:r>
            <a:r>
              <a:rPr lang="pt-BR" dirty="0" smtClean="0"/>
              <a:t>: aberração de frentes de ondas, componentes, sistemas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pt-BR" i="1" dirty="0" err="1" smtClean="0">
                <a:solidFill>
                  <a:schemeClr val="accent2"/>
                </a:solidFill>
              </a:rPr>
              <a:t>Micromachining</a:t>
            </a:r>
            <a:r>
              <a:rPr lang="pt-BR" b="1" dirty="0" smtClean="0"/>
              <a:t>:</a:t>
            </a:r>
            <a:r>
              <a:rPr lang="pt-BR" dirty="0" smtClean="0"/>
              <a:t> Projeto e Fabricação de Microcomponentes (MEMS)</a:t>
            </a:r>
            <a:endParaRPr lang="pt-BR" dirty="0" smtClean="0">
              <a:sym typeface="Wingdings" pitchFamily="2" charset="2"/>
            </a:endParaRPr>
          </a:p>
          <a:p>
            <a:pPr marL="355600" indent="-35560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2"/>
                </a:solidFill>
                <a:sym typeface="Wingdings" pitchFamily="2" charset="2"/>
              </a:rPr>
              <a:t>Óptica oftálmica</a:t>
            </a:r>
            <a:r>
              <a:rPr lang="pt-BR" dirty="0" smtClean="0">
                <a:sym typeface="Wingdings" pitchFamily="2" charset="2"/>
              </a:rPr>
              <a:t>: tecnologia caracterizarão de lentes intraoculares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OptMA</a:t>
            </a:r>
            <a:r>
              <a:rPr lang="pt-BR" baseline="30000" smtClean="0"/>
              <a:t>lab</a:t>
            </a:r>
            <a:endParaRPr lang="pt-BR" baseline="30000"/>
          </a:p>
        </p:txBody>
      </p:sp>
      <p:sp>
        <p:nvSpPr>
          <p:cNvPr id="6" name="Retângulo 5"/>
          <p:cNvSpPr/>
          <p:nvPr/>
        </p:nvSpPr>
        <p:spPr>
          <a:xfrm>
            <a:off x="0" y="6064722"/>
            <a:ext cx="9124950" cy="7932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11" descr="C:\Dados3\OptMA\members\felipe tayer\Mes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5" y="4923682"/>
            <a:ext cx="25014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ei936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b="12500"/>
          <a:stretch>
            <a:fillRect/>
          </a:stretch>
        </p:blipFill>
        <p:spPr bwMode="auto">
          <a:xfrm>
            <a:off x="2864828" y="4944319"/>
            <a:ext cx="1959219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746" r="14291"/>
          <a:stretch>
            <a:fillRect/>
          </a:stretch>
        </p:blipFill>
        <p:spPr bwMode="auto">
          <a:xfrm>
            <a:off x="4964723" y="4925268"/>
            <a:ext cx="191672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70" descr="D:\Dados\OptMA\members\pedro\B1707-4nm-23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54" y="4923681"/>
            <a:ext cx="201050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3"/>
            <a:ext cx="274987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"/>
          <p:cNvSpPr>
            <a:spLocks noChangeArrowheads="1"/>
          </p:cNvSpPr>
          <p:nvPr/>
        </p:nvSpPr>
        <p:spPr bwMode="auto">
          <a:xfrm>
            <a:off x="6360708" y="1512416"/>
            <a:ext cx="256210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CMOS AMS 0.35µm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Área: 12mm</a:t>
            </a:r>
            <a:r>
              <a:rPr lang="pt-BR" sz="1800" baseline="30000" dirty="0" smtClean="0">
                <a:ea typeface="Times New Roman" pitchFamily="18" charset="0"/>
                <a:cs typeface="Arial" charset="0"/>
              </a:rPr>
              <a:t>2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3,3V e 5,0V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&gt; 90 pinos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&gt; 60 estruturas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Circuitos digitais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Circuitos </a:t>
            </a:r>
            <a:r>
              <a:rPr lang="pt-BR" dirty="0" smtClean="0">
                <a:ea typeface="Times New Roman" pitchFamily="18" charset="0"/>
                <a:cs typeface="Arial" charset="0"/>
              </a:rPr>
              <a:t>analógicos</a:t>
            </a:r>
            <a:endParaRPr lang="pt-BR" sz="1800" dirty="0" smtClean="0">
              <a:ea typeface="Times New Roman" pitchFamily="18" charset="0"/>
              <a:cs typeface="Arial" charset="0"/>
            </a:endParaRP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smtClean="0">
                <a:ea typeface="Times New Roman" pitchFamily="18" charset="0"/>
                <a:cs typeface="Arial" charset="0"/>
              </a:rPr>
              <a:t>Circuitos mistos</a:t>
            </a: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 smtClean="0">
                <a:ea typeface="Times New Roman" pitchFamily="18" charset="0"/>
                <a:cs typeface="Arial" charset="0"/>
              </a:rPr>
              <a:t>Fotodiodos</a:t>
            </a:r>
            <a:endParaRPr lang="pt-BR" sz="1800" dirty="0" smtClean="0">
              <a:ea typeface="Times New Roman" pitchFamily="18" charset="0"/>
              <a:cs typeface="Arial" charset="0"/>
            </a:endParaRPr>
          </a:p>
          <a:p>
            <a:pPr marL="182563" indent="-182563" algn="l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1800" dirty="0" err="1" smtClean="0">
                <a:ea typeface="Times New Roman" pitchFamily="18" charset="0"/>
                <a:cs typeface="Arial" charset="0"/>
              </a:rPr>
              <a:t>Fotoresistores</a:t>
            </a:r>
            <a:endParaRPr lang="pt-BR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38356"/>
            <a:ext cx="8218488" cy="7143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pt-BR" smtClean="0"/>
              <a:t>Atividades na UFMG / EE</a:t>
            </a:r>
            <a:endParaRPr lang="pt-BR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466696" y="775803"/>
            <a:ext cx="7273656" cy="4929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1800" i="1" smtClean="0"/>
              <a:t>OptMA</a:t>
            </a:r>
            <a:r>
              <a:rPr lang="pt-BR" sz="1800" i="1" baseline="30000" smtClean="0"/>
              <a:t>lab</a:t>
            </a:r>
            <a:r>
              <a:rPr lang="pt-BR" sz="1800" i="1" smtClean="0"/>
              <a:t> - CI para leitura de um sensor infravermelho</a:t>
            </a:r>
            <a:endParaRPr lang="pt-BR" sz="1800" i="1" baseline="300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903508" cy="444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na UFMG / 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3" y="1428736"/>
            <a:ext cx="8258501" cy="4697427"/>
          </a:xfrm>
        </p:spPr>
        <p:txBody>
          <a:bodyPr/>
          <a:lstStyle/>
          <a:p>
            <a:r>
              <a:rPr lang="pt-BR" b="1" dirty="0" err="1" smtClean="0">
                <a:solidFill>
                  <a:schemeClr val="accent2"/>
                </a:solidFill>
              </a:rPr>
              <a:t>A</a:t>
            </a:r>
            <a:r>
              <a:rPr lang="pt-BR" dirty="0" err="1" smtClean="0"/>
              <a:t>sic-</a:t>
            </a:r>
            <a:r>
              <a:rPr lang="pt-BR" b="1" dirty="0" err="1" smtClean="0">
                <a:solidFill>
                  <a:schemeClr val="accent2"/>
                </a:solidFill>
              </a:rPr>
              <a:t>R</a:t>
            </a:r>
            <a:r>
              <a:rPr lang="pt-BR" dirty="0" err="1" smtClean="0"/>
              <a:t>eliabi</a:t>
            </a:r>
            <a:r>
              <a:rPr lang="pt-BR" b="1" dirty="0" err="1" smtClean="0">
                <a:solidFill>
                  <a:schemeClr val="accent2"/>
                </a:solidFill>
              </a:rPr>
              <a:t>T</a:t>
            </a:r>
            <a:r>
              <a:rPr lang="pt-BR" dirty="0" err="1" smtClean="0"/>
              <a:t>iy</a:t>
            </a:r>
            <a:r>
              <a:rPr lang="pt-BR" dirty="0" smtClean="0"/>
              <a:t> (OptMA</a:t>
            </a:r>
            <a:r>
              <a:rPr lang="pt-BR" baseline="30000" dirty="0" smtClean="0"/>
              <a:t>lab</a:t>
            </a:r>
            <a:r>
              <a:rPr lang="pt-BR" dirty="0" smtClean="0"/>
              <a:t> / ART) </a:t>
            </a:r>
          </a:p>
          <a:p>
            <a:r>
              <a:rPr lang="pt-BR" dirty="0" smtClean="0"/>
              <a:t>Extensão da OptMA</a:t>
            </a:r>
            <a:r>
              <a:rPr lang="pt-BR" baseline="30000" dirty="0" smtClean="0"/>
              <a:t>lab</a:t>
            </a:r>
            <a:endParaRPr lang="pt-BR" dirty="0" smtClean="0"/>
          </a:p>
          <a:p>
            <a:r>
              <a:rPr lang="pt-BR" dirty="0" smtClean="0"/>
              <a:t>Coordenador:</a:t>
            </a:r>
            <a:r>
              <a:rPr lang="pt-BR" b="1" dirty="0" smtClean="0"/>
              <a:t> Prof. Frank Sill Torres</a:t>
            </a:r>
          </a:p>
          <a:p>
            <a:r>
              <a:rPr lang="pt-BR" dirty="0" smtClean="0"/>
              <a:t>Dedicado a confiabilidade de aplicações em micro- e nanoeletrônica</a:t>
            </a:r>
          </a:p>
          <a:p>
            <a:r>
              <a:rPr lang="pt-BR" dirty="0" smtClean="0"/>
              <a:t>Atividades nas áreas</a:t>
            </a:r>
          </a:p>
          <a:p>
            <a:pPr lvl="1"/>
            <a:r>
              <a:rPr lang="pt-BR" dirty="0" smtClean="0"/>
              <a:t>Projeto para confiabilidade</a:t>
            </a:r>
          </a:p>
          <a:p>
            <a:pPr lvl="1"/>
            <a:r>
              <a:rPr lang="pt-BR" dirty="0" smtClean="0"/>
              <a:t>Projeto para baixo consumo</a:t>
            </a:r>
          </a:p>
          <a:p>
            <a:pPr lvl="1"/>
            <a:r>
              <a:rPr lang="pt-BR" dirty="0" smtClean="0"/>
              <a:t>Desenvolvimento de ferramentas</a:t>
            </a:r>
          </a:p>
          <a:p>
            <a:pPr lvl="1"/>
            <a:r>
              <a:rPr lang="pt-BR" dirty="0" smtClean="0"/>
              <a:t>Nanotecnologias robustas</a:t>
            </a:r>
          </a:p>
          <a:p>
            <a:r>
              <a:rPr lang="pt-BR" dirty="0" smtClean="0"/>
              <a:t>Mais informações: </a:t>
            </a:r>
            <a:r>
              <a:rPr lang="pt-BR" u="sng" dirty="0" smtClean="0">
                <a:solidFill>
                  <a:schemeClr val="accent2"/>
                </a:solidFill>
              </a:rPr>
              <a:t>www.asic-reliabity.com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OptMA</a:t>
            </a:r>
            <a:r>
              <a:rPr lang="pt-BR" baseline="30000" smtClean="0"/>
              <a:t>lab</a:t>
            </a:r>
            <a:r>
              <a:rPr lang="pt-BR" smtClean="0"/>
              <a:t>/ART</a:t>
            </a:r>
            <a:endParaRPr lang="pt-BR"/>
          </a:p>
        </p:txBody>
      </p: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6661909" y="123362"/>
            <a:ext cx="2329684" cy="2285502"/>
            <a:chOff x="2447657" y="1207754"/>
            <a:chExt cx="3229700" cy="3168448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447657" y="1207754"/>
              <a:ext cx="3229700" cy="3168448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  <a:reflection blurRad="6350" stA="52000" endA="300" endPos="19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2775746" y="1483012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2775746" y="2419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775746" y="3355012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711746" y="1483012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3711746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3711746" y="3355012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4647747" y="1483012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4647747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4647747" y="3355012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41" y="1544354"/>
              <a:ext cx="2520281" cy="2520280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3185179" y="2047577"/>
              <a:ext cx="1800200" cy="98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ART</a:t>
              </a:r>
              <a:endParaRPr kumimoji="0" lang="pt-BR" sz="4000" b="1" i="0" u="none" strike="noStrike" kern="0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1424"/>
            <a:ext cx="2874417" cy="26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95736" y="2350423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Certificado em Microeletrônica</a:t>
            </a:r>
            <a:endParaRPr lang="pt-B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Certificação em Microeletrônica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04045"/>
            <a:ext cx="8229600" cy="4697427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Brasil</a:t>
            </a:r>
            <a:r>
              <a:rPr lang="pt-BR" dirty="0" smtClean="0"/>
              <a:t>: </a:t>
            </a:r>
            <a:r>
              <a:rPr lang="pt-BR" dirty="0" smtClean="0">
                <a:solidFill>
                  <a:schemeClr val="accent2"/>
                </a:solidFill>
              </a:rPr>
              <a:t>necessidade</a:t>
            </a:r>
            <a:r>
              <a:rPr lang="pt-BR" dirty="0" smtClean="0"/>
              <a:t> de produtos com </a:t>
            </a:r>
            <a:r>
              <a:rPr lang="pt-BR" dirty="0" smtClean="0">
                <a:solidFill>
                  <a:schemeClr val="accent2"/>
                </a:solidFill>
              </a:rPr>
              <a:t>valor agregado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Escassez</a:t>
            </a:r>
            <a:r>
              <a:rPr lang="pt-BR" dirty="0" smtClean="0"/>
              <a:t> de profissionais gabaritados</a:t>
            </a:r>
          </a:p>
          <a:p>
            <a:r>
              <a:rPr lang="pt-BR" dirty="0" smtClean="0"/>
              <a:t>Formação </a:t>
            </a:r>
            <a:r>
              <a:rPr lang="pt-BR" dirty="0" smtClean="0">
                <a:solidFill>
                  <a:schemeClr val="accent2"/>
                </a:solidFill>
              </a:rPr>
              <a:t>multidisciplinar</a:t>
            </a:r>
          </a:p>
          <a:p>
            <a:r>
              <a:rPr lang="pt-BR" dirty="0" smtClean="0"/>
              <a:t>Setores fortes </a:t>
            </a:r>
            <a:r>
              <a:rPr lang="pt-BR" dirty="0" smtClean="0">
                <a:solidFill>
                  <a:schemeClr val="accent2"/>
                </a:solidFill>
              </a:rPr>
              <a:t>carentes de soluções nacionais</a:t>
            </a:r>
            <a:r>
              <a:rPr lang="pt-BR" dirty="0" smtClean="0"/>
              <a:t> inovadoras de alto nível: agroindústria, alimentos, saúde, transportes, energia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Novas iniciativas </a:t>
            </a:r>
            <a:r>
              <a:rPr lang="pt-BR" dirty="0" smtClean="0"/>
              <a:t>no Brasil: </a:t>
            </a:r>
            <a:r>
              <a:rPr lang="pt-BR" i="1" dirty="0" smtClean="0"/>
              <a:t>Design </a:t>
            </a:r>
            <a:r>
              <a:rPr lang="pt-BR" i="1" dirty="0" err="1" smtClean="0"/>
              <a:t>Houses</a:t>
            </a:r>
            <a:r>
              <a:rPr lang="pt-BR" dirty="0" smtClean="0"/>
              <a:t>, Produção de Chips, Micro- e </a:t>
            </a:r>
            <a:r>
              <a:rPr lang="pt-BR" dirty="0" err="1" smtClean="0"/>
              <a:t>Nanosistemas</a:t>
            </a:r>
            <a:r>
              <a:rPr lang="pt-BR" dirty="0" smtClean="0"/>
              <a:t>, CI-Brasil, ...</a:t>
            </a:r>
          </a:p>
          <a:p>
            <a:r>
              <a:rPr lang="pt-BR" dirty="0" smtClean="0"/>
              <a:t>Maior incentivo dos governos</a:t>
            </a:r>
          </a:p>
          <a:p>
            <a:r>
              <a:rPr lang="pt-BR" dirty="0" smtClean="0"/>
              <a:t>Atração de </a:t>
            </a:r>
            <a:r>
              <a:rPr lang="pt-BR" dirty="0" smtClean="0">
                <a:solidFill>
                  <a:schemeClr val="accent2"/>
                </a:solidFill>
              </a:rPr>
              <a:t>capital estrangeiro</a:t>
            </a:r>
          </a:p>
          <a:p>
            <a:r>
              <a:rPr lang="pt-BR" dirty="0" smtClean="0"/>
              <a:t>Empresas com Pesquisa e Desenvolvimento estratégico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Exterior</a:t>
            </a:r>
            <a:r>
              <a:rPr lang="pt-BR" dirty="0" smtClean="0"/>
              <a:t>: demanda contínua por profissionais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Cenário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9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Assuntos</a:t>
            </a:r>
            <a:endParaRPr lang="pt-BR" dirty="0"/>
          </a:p>
        </p:txBody>
      </p:sp>
      <p:sp>
        <p:nvSpPr>
          <p:cNvPr id="92" name="Espaço Reservado para Conteúdo 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sz="2800" dirty="0" smtClean="0"/>
              <a:t>Introdução</a:t>
            </a:r>
          </a:p>
          <a:p>
            <a:pPr>
              <a:buFont typeface="+mj-lt"/>
              <a:buAutoNum type="arabicPeriod"/>
            </a:pPr>
            <a:r>
              <a:rPr lang="pt-BR" sz="2800" dirty="0" smtClean="0"/>
              <a:t>Áreas da Microeletrônica</a:t>
            </a:r>
          </a:p>
          <a:p>
            <a:pPr>
              <a:buFont typeface="+mj-lt"/>
              <a:buAutoNum type="arabicPeriod"/>
            </a:pPr>
            <a:r>
              <a:rPr lang="pt-BR" sz="2800" dirty="0" smtClean="0"/>
              <a:t>Oportunidades em MG e no Brasil</a:t>
            </a:r>
          </a:p>
          <a:p>
            <a:pPr>
              <a:buFont typeface="+mj-lt"/>
              <a:buAutoNum type="arabicPeriod"/>
            </a:pPr>
            <a:r>
              <a:rPr lang="pt-BR" sz="2800" dirty="0" smtClean="0"/>
              <a:t>O certificado em Microeletrônica</a:t>
            </a:r>
          </a:p>
          <a:p>
            <a:pPr>
              <a:buFont typeface="+mj-lt"/>
              <a:buAutoNum type="arabicPeriod"/>
            </a:pPr>
            <a:endParaRPr lang="pt-BR" sz="2800" dirty="0" smtClean="0"/>
          </a:p>
          <a:p>
            <a:pPr>
              <a:buFont typeface="+mj-lt"/>
              <a:buAutoNum type="arabicPeriod"/>
            </a:pPr>
            <a:endParaRPr lang="pt-BR" sz="2800" dirty="0" smtClean="0"/>
          </a:p>
          <a:p>
            <a:pPr lvl="1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64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Certificação em Microeletrônica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4697427"/>
          </a:xfrm>
        </p:spPr>
        <p:txBody>
          <a:bodyPr/>
          <a:lstStyle/>
          <a:p>
            <a:r>
              <a:rPr lang="pt-BR" dirty="0" smtClean="0"/>
              <a:t>Projeto </a:t>
            </a:r>
            <a:r>
              <a:rPr lang="pt-BR" dirty="0"/>
              <a:t>de </a:t>
            </a:r>
            <a:r>
              <a:rPr lang="pt-BR" dirty="0">
                <a:solidFill>
                  <a:schemeClr val="accent2"/>
                </a:solidFill>
              </a:rPr>
              <a:t>circuitos analógicos</a:t>
            </a:r>
            <a:r>
              <a:rPr lang="pt-BR" dirty="0"/>
              <a:t>, </a:t>
            </a:r>
            <a:r>
              <a:rPr lang="pt-BR" dirty="0">
                <a:solidFill>
                  <a:schemeClr val="accent2"/>
                </a:solidFill>
              </a:rPr>
              <a:t>digitais</a:t>
            </a:r>
            <a:r>
              <a:rPr lang="pt-BR" dirty="0"/>
              <a:t>, </a:t>
            </a:r>
            <a:r>
              <a:rPr lang="pt-BR" dirty="0" smtClean="0">
                <a:solidFill>
                  <a:schemeClr val="accent2"/>
                </a:solidFill>
              </a:rPr>
              <a:t>sinal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2"/>
                </a:solidFill>
              </a:rPr>
              <a:t>misto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/>
                </a:solidFill>
              </a:rPr>
              <a:t>rádio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2"/>
                </a:solidFill>
              </a:rPr>
              <a:t>frequência 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Projeto/fabricação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>
                <a:solidFill>
                  <a:schemeClr val="accent2"/>
                </a:solidFill>
              </a:rPr>
              <a:t>dispositivos</a:t>
            </a:r>
            <a:r>
              <a:rPr lang="pt-BR" dirty="0"/>
              <a:t> </a:t>
            </a:r>
            <a:r>
              <a:rPr lang="pt-BR" dirty="0" smtClean="0"/>
              <a:t>semicondutores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Caracterização</a:t>
            </a:r>
            <a:r>
              <a:rPr lang="pt-BR" dirty="0" smtClean="0"/>
              <a:t> </a:t>
            </a:r>
            <a:r>
              <a:rPr lang="pt-BR" dirty="0"/>
              <a:t>de chips e dispositivos </a:t>
            </a:r>
            <a:r>
              <a:rPr lang="pt-BR" dirty="0" smtClean="0"/>
              <a:t>singulares 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Engenheiros</a:t>
            </a:r>
            <a:r>
              <a:rPr lang="pt-BR" dirty="0" smtClean="0"/>
              <a:t> qualificados em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Projeto</a:t>
            </a:r>
            <a:r>
              <a:rPr lang="pt-BR" dirty="0" smtClean="0"/>
              <a:t> </a:t>
            </a:r>
            <a:r>
              <a:rPr lang="pt-BR" dirty="0"/>
              <a:t>de circuitos </a:t>
            </a:r>
            <a:r>
              <a:rPr lang="pt-BR" dirty="0" smtClean="0"/>
              <a:t>integrados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Tecnologia</a:t>
            </a:r>
            <a:r>
              <a:rPr lang="pt-BR" dirty="0" smtClean="0"/>
              <a:t> </a:t>
            </a:r>
            <a:r>
              <a:rPr lang="pt-BR" dirty="0"/>
              <a:t>e física de </a:t>
            </a:r>
            <a:r>
              <a:rPr lang="pt-BR" dirty="0">
                <a:solidFill>
                  <a:schemeClr val="accent2"/>
                </a:solidFill>
              </a:rPr>
              <a:t>dispositivos</a:t>
            </a:r>
            <a:r>
              <a:rPr lang="pt-BR" dirty="0"/>
              <a:t> </a:t>
            </a:r>
            <a:r>
              <a:rPr lang="pt-BR" dirty="0" smtClean="0"/>
              <a:t>semicondutores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Processamento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smtClean="0">
                <a:solidFill>
                  <a:schemeClr val="accent2"/>
                </a:solidFill>
              </a:rPr>
              <a:t>sinais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Eletrônica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2"/>
                </a:solidFill>
              </a:rPr>
              <a:t>analógica</a:t>
            </a:r>
            <a:r>
              <a:rPr lang="pt-BR" dirty="0"/>
              <a:t>, </a:t>
            </a:r>
            <a:r>
              <a:rPr lang="pt-BR" dirty="0">
                <a:solidFill>
                  <a:schemeClr val="accent2"/>
                </a:solidFill>
              </a:rPr>
              <a:t>digital</a:t>
            </a:r>
            <a:r>
              <a:rPr lang="pt-BR" dirty="0"/>
              <a:t> e de </a:t>
            </a:r>
            <a:r>
              <a:rPr lang="pt-BR" dirty="0" smtClean="0">
                <a:solidFill>
                  <a:schemeClr val="accent2"/>
                </a:solidFill>
              </a:rPr>
              <a:t>potência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Medição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>
                <a:solidFill>
                  <a:schemeClr val="accent2"/>
                </a:solidFill>
              </a:rPr>
              <a:t>instrumentação</a:t>
            </a:r>
            <a:r>
              <a:rPr lang="pt-BR" dirty="0"/>
              <a:t> para </a:t>
            </a:r>
            <a:r>
              <a:rPr lang="pt-BR" dirty="0" smtClean="0"/>
              <a:t>microeletrônica</a:t>
            </a:r>
            <a:endParaRPr lang="en-US" dirty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Processamento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2"/>
                </a:solidFill>
              </a:rPr>
              <a:t>industrial</a:t>
            </a:r>
            <a:r>
              <a:rPr lang="pt-BR" dirty="0"/>
              <a:t> de </a:t>
            </a:r>
            <a:r>
              <a:rPr lang="pt-BR" dirty="0" smtClean="0"/>
              <a:t>semicondutores</a:t>
            </a:r>
            <a:endParaRPr lang="en-US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>
          <a:xfrm>
            <a:off x="466696" y="790557"/>
            <a:ext cx="7777712" cy="492957"/>
          </a:xfrm>
        </p:spPr>
        <p:txBody>
          <a:bodyPr/>
          <a:lstStyle/>
          <a:p>
            <a:r>
              <a:rPr lang="pt-BR" dirty="0"/>
              <a:t>Formação do Aluno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Certificação em </a:t>
            </a:r>
            <a:r>
              <a:rPr lang="pt-BR" dirty="0" smtClean="0"/>
              <a:t>Microeletrônica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697427"/>
          </a:xfrm>
        </p:spPr>
        <p:txBody>
          <a:bodyPr/>
          <a:lstStyle/>
          <a:p>
            <a:r>
              <a:rPr lang="pt-BR" dirty="0" smtClean="0"/>
              <a:t>Modelo de currículo </a:t>
            </a:r>
            <a:r>
              <a:rPr lang="pt-BR" dirty="0" smtClean="0">
                <a:solidFill>
                  <a:schemeClr val="accent2"/>
                </a:solidFill>
              </a:rPr>
              <a:t>antigo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Estrutura rígida 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Poucas </a:t>
            </a:r>
            <a:r>
              <a:rPr lang="pt-BR" dirty="0">
                <a:solidFill>
                  <a:schemeClr val="accent2"/>
                </a:solidFill>
              </a:rPr>
              <a:t>opções </a:t>
            </a:r>
            <a:r>
              <a:rPr lang="pt-BR" dirty="0" smtClean="0"/>
              <a:t>para o aluno desenvolver </a:t>
            </a:r>
            <a:r>
              <a:rPr lang="pt-BR" dirty="0">
                <a:solidFill>
                  <a:schemeClr val="accent2"/>
                </a:solidFill>
              </a:rPr>
              <a:t>aptidões específicas </a:t>
            </a:r>
            <a:endParaRPr lang="pt-BR" dirty="0" smtClean="0">
              <a:solidFill>
                <a:schemeClr val="accent2"/>
              </a:solidFill>
            </a:endParaRPr>
          </a:p>
          <a:p>
            <a:r>
              <a:rPr lang="pt-BR" dirty="0" smtClean="0">
                <a:solidFill>
                  <a:schemeClr val="accent2"/>
                </a:solidFill>
              </a:rPr>
              <a:t>Modelo Flexível</a:t>
            </a:r>
          </a:p>
          <a:p>
            <a:pPr lvl="1"/>
            <a:r>
              <a:rPr lang="pt-BR" dirty="0" smtClean="0"/>
              <a:t>Escolha da trajetória pelo aluno através da </a:t>
            </a:r>
            <a:r>
              <a:rPr lang="pt-BR" dirty="0" smtClean="0">
                <a:solidFill>
                  <a:schemeClr val="accent2"/>
                </a:solidFill>
              </a:rPr>
              <a:t>compatibilização de </a:t>
            </a:r>
            <a:r>
              <a:rPr lang="pt-BR" dirty="0" smtClean="0"/>
              <a:t>sua </a:t>
            </a:r>
            <a:r>
              <a:rPr lang="pt-BR" dirty="0">
                <a:solidFill>
                  <a:schemeClr val="accent2"/>
                </a:solidFill>
              </a:rPr>
              <a:t>formação</a:t>
            </a:r>
            <a:r>
              <a:rPr lang="pt-BR" dirty="0"/>
              <a:t> universitária </a:t>
            </a:r>
            <a:r>
              <a:rPr lang="pt-BR" dirty="0">
                <a:solidFill>
                  <a:schemeClr val="accent2"/>
                </a:solidFill>
              </a:rPr>
              <a:t>com</a:t>
            </a:r>
            <a:r>
              <a:rPr lang="pt-BR" dirty="0"/>
              <a:t> suas </a:t>
            </a:r>
            <a:r>
              <a:rPr lang="pt-BR" dirty="0" smtClean="0">
                <a:solidFill>
                  <a:schemeClr val="accent2"/>
                </a:solidFill>
              </a:rPr>
              <a:t>potencialidades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Elaboração</a:t>
            </a:r>
            <a:r>
              <a:rPr lang="pt-BR" dirty="0" smtClean="0"/>
              <a:t> de proposição com </a:t>
            </a:r>
            <a:r>
              <a:rPr lang="pt-BR" dirty="0"/>
              <a:t>orientação de um docente (</a:t>
            </a:r>
            <a:r>
              <a:rPr lang="pt-BR" dirty="0">
                <a:solidFill>
                  <a:schemeClr val="accent2"/>
                </a:solidFill>
              </a:rPr>
              <a:t>Tutor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Com isso: </a:t>
            </a:r>
            <a:r>
              <a:rPr lang="pt-BR" dirty="0" smtClean="0">
                <a:solidFill>
                  <a:schemeClr val="accent2"/>
                </a:solidFill>
              </a:rPr>
              <a:t>Condições </a:t>
            </a:r>
            <a:r>
              <a:rPr lang="pt-BR" dirty="0">
                <a:solidFill>
                  <a:schemeClr val="accent2"/>
                </a:solidFill>
              </a:rPr>
              <a:t>de adequação</a:t>
            </a:r>
            <a:r>
              <a:rPr lang="pt-BR" dirty="0"/>
              <a:t> do currículo às </a:t>
            </a:r>
            <a:r>
              <a:rPr lang="pt-BR" dirty="0">
                <a:solidFill>
                  <a:schemeClr val="accent2"/>
                </a:solidFill>
              </a:rPr>
              <a:t>demandas</a:t>
            </a:r>
            <a:r>
              <a:rPr lang="pt-BR" dirty="0"/>
              <a:t> específicas </a:t>
            </a:r>
            <a:r>
              <a:rPr lang="pt-BR" dirty="0" smtClean="0"/>
              <a:t>de </a:t>
            </a:r>
            <a:r>
              <a:rPr lang="pt-BR" dirty="0" smtClean="0">
                <a:solidFill>
                  <a:schemeClr val="accent2"/>
                </a:solidFill>
              </a:rPr>
              <a:t>curso</a:t>
            </a:r>
            <a:r>
              <a:rPr lang="pt-BR" dirty="0" smtClean="0"/>
              <a:t> e </a:t>
            </a:r>
            <a:r>
              <a:rPr lang="pt-BR" dirty="0"/>
              <a:t>de cada </a:t>
            </a:r>
            <a:r>
              <a:rPr lang="pt-BR" dirty="0" smtClean="0">
                <a:solidFill>
                  <a:schemeClr val="accent2"/>
                </a:solidFill>
              </a:rPr>
              <a:t>aluno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Flexibilização </a:t>
            </a:r>
            <a:r>
              <a:rPr lang="pt-BR" dirty="0" smtClean="0"/>
              <a:t>Curricular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72783"/>
              </p:ext>
            </p:extLst>
          </p:nvPr>
        </p:nvGraphicFramePr>
        <p:xfrm>
          <a:off x="179512" y="2132856"/>
          <a:ext cx="8784977" cy="106070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52130"/>
                <a:gridCol w="1296142"/>
                <a:gridCol w="5335407"/>
                <a:gridCol w="1001298"/>
              </a:tblGrid>
              <a:tr h="2292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2000" b="1" dirty="0" smtClean="0">
                          <a:effectLst/>
                        </a:rPr>
                        <a:t>Disciplinas Optativas Obrigatórias</a:t>
                      </a:r>
                      <a:endParaRPr lang="en-US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Depto</a:t>
                      </a:r>
                      <a:r>
                        <a:rPr lang="pt-BR" sz="1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Código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Créditos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92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ELE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EEE006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Tecnologia de Dispositivos Semicondutores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Curricular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4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95404"/>
              </p:ext>
            </p:extLst>
          </p:nvPr>
        </p:nvGraphicFramePr>
        <p:xfrm>
          <a:off x="1" y="-46864"/>
          <a:ext cx="9144000" cy="690486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14167"/>
                <a:gridCol w="1533833"/>
                <a:gridCol w="5052391"/>
                <a:gridCol w="1043609"/>
              </a:tblGrid>
              <a:tr h="616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err="1" smtClean="0">
                          <a:effectLst/>
                          <a:latin typeface="+mj-lt"/>
                        </a:rPr>
                        <a:t>Depto</a:t>
                      </a:r>
                      <a:r>
                        <a:rPr lang="pt-BR" sz="1800" noProof="0" dirty="0" smtClean="0">
                          <a:effectLst/>
                          <a:latin typeface="+mj-lt"/>
                        </a:rPr>
                        <a:t>.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Código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noProof="0" dirty="0" smtClean="0">
                          <a:effectLst/>
                          <a:latin typeface="+mj-lt"/>
                        </a:rPr>
                        <a:t>Disciplinas Optativas I </a:t>
                      </a:r>
                      <a:endParaRPr lang="pt-BR" sz="1800" b="1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 Créditos</a:t>
                      </a:r>
                      <a:endParaRPr lang="pt-BR" sz="1800" noProof="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ELT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ELT095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Proj</a:t>
                      </a:r>
                      <a:r>
                        <a:rPr lang="pt-BR" sz="1800" dirty="0">
                          <a:effectLst/>
                        </a:rPr>
                        <a:t>. com </a:t>
                      </a:r>
                      <a:r>
                        <a:rPr lang="pt-BR" sz="1800" dirty="0" err="1">
                          <a:effectLst/>
                        </a:rPr>
                        <a:t>Amp.Op</a:t>
                      </a:r>
                      <a:r>
                        <a:rPr lang="pt-BR" sz="1800" dirty="0">
                          <a:effectLst/>
                        </a:rPr>
                        <a:t>. e Circ. Analógicos Integrados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ELT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ELT043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Fontes de Alimentação CC e CA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EEE004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Interfaces para Microcomputadores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DCC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DCC007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Organização de Computadores II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ELE037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Otimização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FIS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FIS045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Introdução à Física de Semicondutores 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FIS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FIS127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Introdução à Física do Estado Sólido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FIS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FIS043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Noções Físicas de Microscopia Eletrônica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ICB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BIG140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Impacto Ambiental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QUI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QUI003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Química Geral B 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ELT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ELT013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Controle Digital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ELE039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Acionamentos Elétricos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ELE040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Laboratório de Acionamentos Elétricos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3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DCC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DCC831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TECC: Nanocomputação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  <a:ea typeface="Times New Roman"/>
                        </a:rPr>
                        <a:t>DCC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  <a:ea typeface="Times New Roman"/>
                        </a:rPr>
                        <a:t>DCC831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  <a:ea typeface="Times New Roman"/>
                        </a:rPr>
                        <a:t>TECC: Nanotecnologia Computacional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PPGEE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EEE935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T ESS: </a:t>
                      </a:r>
                      <a:r>
                        <a:rPr lang="pt-BR" sz="1800" noProof="0" dirty="0" err="1" smtClean="0">
                          <a:effectLst/>
                          <a:latin typeface="+mj-lt"/>
                        </a:rPr>
                        <a:t>Microtransdutores</a:t>
                      </a:r>
                      <a:r>
                        <a:rPr lang="pt-BR" sz="1800" noProof="0" dirty="0" smtClean="0">
                          <a:effectLst/>
                          <a:latin typeface="+mj-lt"/>
                        </a:rPr>
                        <a:t> 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25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FIS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FIS074/76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Estrutura da Matéria</a:t>
                      </a:r>
                      <a:r>
                        <a:rPr lang="pt-BR" sz="1800" baseline="0" noProof="0" dirty="0" smtClean="0">
                          <a:effectLst/>
                          <a:latin typeface="+mj-lt"/>
                        </a:rPr>
                        <a:t> 1/2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13104"/>
              </p:ext>
            </p:extLst>
          </p:nvPr>
        </p:nvGraphicFramePr>
        <p:xfrm>
          <a:off x="1" y="-46864"/>
          <a:ext cx="9144000" cy="690486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514167"/>
                <a:gridCol w="1533833"/>
                <a:gridCol w="5052391"/>
                <a:gridCol w="1043609"/>
              </a:tblGrid>
              <a:tr h="596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err="1" smtClean="0">
                          <a:effectLst/>
                          <a:latin typeface="+mj-lt"/>
                        </a:rPr>
                        <a:t>Depto</a:t>
                      </a:r>
                      <a:r>
                        <a:rPr lang="pt-BR" sz="1800" noProof="0" dirty="0" smtClean="0">
                          <a:effectLst/>
                          <a:latin typeface="+mj-lt"/>
                        </a:rPr>
                        <a:t>.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smtClean="0">
                          <a:effectLst/>
                          <a:latin typeface="+mj-lt"/>
                        </a:rPr>
                        <a:t>Código</a:t>
                      </a: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noProof="0" dirty="0" smtClean="0">
                          <a:effectLst/>
                          <a:latin typeface="+mj-lt"/>
                        </a:rPr>
                        <a:t>Disciplinas Optativas II</a:t>
                      </a:r>
                      <a:endParaRPr lang="pt-BR" sz="1800" b="1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 Créditos</a:t>
                      </a:r>
                      <a:endParaRPr lang="pt-BR" sz="1800" noProof="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ELE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EEE027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Projetos de Sistemas </a:t>
                      </a:r>
                      <a:r>
                        <a:rPr lang="pt-BR" sz="1800" dirty="0" smtClean="0">
                          <a:effectLst/>
                        </a:rPr>
                        <a:t>em VLSI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EEE009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Tóp. Esp. </a:t>
                      </a:r>
                      <a:r>
                        <a:rPr lang="pt-BR" sz="1800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EE: </a:t>
                      </a: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Projeto de Sistemas Embutidos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ELE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EEE009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Tóp. Esp. </a:t>
                      </a:r>
                      <a:r>
                        <a:rPr lang="pt-BR" sz="1800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EE: </a:t>
                      </a: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Amplificadores para Áudio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FACE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ECN212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Microeconomia IV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PPGEE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EEE958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Detecção e Análise de Imagens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ENG075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Tóp.</a:t>
                      </a:r>
                      <a:r>
                        <a:rPr lang="pt-BR" sz="1800" i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 Esp. ECA:</a:t>
                      </a:r>
                      <a:r>
                        <a:rPr lang="pt-BR" sz="1800" i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pt-BR" sz="1800" i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Fundamentos de VLSI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FIS074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Estrutura da Matéria 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FIS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FIS076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i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Estrutura da Matéria 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ELT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ELT040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Eletrônica de Potência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4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ELT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ELT042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Lab.</a:t>
                      </a:r>
                      <a:r>
                        <a:rPr lang="pt-BR" sz="1800" baseline="0" noProof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t-BR" sz="1800" noProof="0" dirty="0" smtClean="0">
                          <a:effectLst/>
                          <a:latin typeface="+mj-lt"/>
                        </a:rPr>
                        <a:t>Eletrônica de Potência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noProof="0" dirty="0" smtClean="0">
                          <a:effectLst/>
                          <a:latin typeface="+mj-lt"/>
                        </a:rPr>
                        <a:t>3</a:t>
                      </a: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6804248" y="116632"/>
            <a:ext cx="204542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179512" y="836712"/>
            <a:ext cx="86701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tabLst>
                <a:tab pos="685800" algn="l"/>
              </a:tabLst>
            </a:pPr>
            <a:r>
              <a:rPr lang="pt-BR" sz="4400" b="1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Mais informações?</a:t>
            </a:r>
          </a:p>
          <a:p>
            <a:pPr algn="ctr">
              <a:spcAft>
                <a:spcPts val="2400"/>
              </a:spcAft>
              <a:tabLst>
                <a:tab pos="685800" algn="l"/>
              </a:tabLst>
            </a:pPr>
            <a:endParaRPr lang="pt-BR" sz="3600" b="1" dirty="0" smtClean="0">
              <a:ea typeface="Times New Roman" pitchFamily="18" charset="0"/>
              <a:cs typeface="Arial" charset="0"/>
            </a:endParaRPr>
          </a:p>
          <a:p>
            <a:pPr algn="ctr">
              <a:spcAft>
                <a:spcPts val="2400"/>
              </a:spcAft>
              <a:tabLst>
                <a:tab pos="685800" algn="l"/>
              </a:tabLst>
            </a:pPr>
            <a:r>
              <a:rPr lang="pt-BR" sz="2800" b="1" dirty="0" smtClean="0">
                <a:ea typeface="Times New Roman" pitchFamily="18" charset="0"/>
                <a:cs typeface="Arial" charset="0"/>
              </a:rPr>
              <a:t>Marque um horário: </a:t>
            </a:r>
          </a:p>
          <a:p>
            <a:pPr algn="ctr">
              <a:spcAft>
                <a:spcPts val="2400"/>
              </a:spcAft>
              <a:tabLst>
                <a:tab pos="685800" algn="l"/>
              </a:tabLst>
            </a:pPr>
            <a:r>
              <a:rPr lang="pt-BR" sz="2800" dirty="0">
                <a:ea typeface="Times New Roman" pitchFamily="18" charset="0"/>
                <a:cs typeface="Arial" charset="0"/>
              </a:rPr>
              <a:t>Davies: </a:t>
            </a:r>
            <a:r>
              <a:rPr lang="pt-BR" sz="2800" dirty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davies@ufmg.br</a:t>
            </a:r>
            <a:r>
              <a:rPr lang="pt-BR" sz="2800" dirty="0">
                <a:ea typeface="Times New Roman" pitchFamily="18" charset="0"/>
                <a:cs typeface="Arial" charset="0"/>
              </a:rPr>
              <a:t> / 3409-3416</a:t>
            </a:r>
            <a:endParaRPr lang="pt-BR" sz="3600" dirty="0">
              <a:ea typeface="Times New Roman" pitchFamily="18" charset="0"/>
              <a:cs typeface="Arial" charset="0"/>
            </a:endParaRPr>
          </a:p>
          <a:p>
            <a:pPr algn="ctr">
              <a:spcAft>
                <a:spcPts val="2400"/>
              </a:spcAft>
              <a:tabLst>
                <a:tab pos="685800" algn="l"/>
              </a:tabLst>
            </a:pPr>
            <a:r>
              <a:rPr lang="pt-BR" sz="2800" dirty="0" smtClean="0">
                <a:ea typeface="Times New Roman" pitchFamily="18" charset="0"/>
                <a:cs typeface="Arial" charset="0"/>
              </a:rPr>
              <a:t>Frank</a:t>
            </a:r>
            <a:r>
              <a:rPr lang="pt-BR" sz="2800" b="1" dirty="0" smtClean="0">
                <a:ea typeface="Times New Roman" pitchFamily="18" charset="0"/>
                <a:cs typeface="Arial" charset="0"/>
              </a:rPr>
              <a:t>: </a:t>
            </a:r>
            <a:r>
              <a:rPr lang="pt-BR" sz="280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franksill@ufmg.br</a:t>
            </a:r>
            <a:r>
              <a:rPr lang="pt-BR" sz="2800" dirty="0" smtClean="0">
                <a:ea typeface="Times New Roman" pitchFamily="18" charset="0"/>
                <a:cs typeface="Arial" charset="0"/>
              </a:rPr>
              <a:t> / 3409-3454</a:t>
            </a:r>
          </a:p>
        </p:txBody>
      </p:sp>
    </p:spTree>
    <p:extLst>
      <p:ext uri="{BB962C8B-B14F-4D97-AF65-F5344CB8AC3E}">
        <p14:creationId xmlns:p14="http://schemas.microsoft.com/office/powerpoint/2010/main" val="25774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97427"/>
          </a:xfrm>
        </p:spPr>
        <p:txBody>
          <a:bodyPr/>
          <a:lstStyle/>
          <a:p>
            <a:r>
              <a:rPr lang="pt-BR" smtClean="0"/>
              <a:t>Microeletrônica </a:t>
            </a:r>
          </a:p>
          <a:p>
            <a:pPr lvl="1"/>
            <a:r>
              <a:rPr lang="pt-BR" smtClean="0"/>
              <a:t>Tópico </a:t>
            </a:r>
            <a:r>
              <a:rPr lang="pt-BR" smtClean="0">
                <a:solidFill>
                  <a:schemeClr val="accent2"/>
                </a:solidFill>
              </a:rPr>
              <a:t>multidisciplinar </a:t>
            </a:r>
          </a:p>
          <a:p>
            <a:pPr lvl="1"/>
            <a:r>
              <a:rPr lang="pt-BR" smtClean="0">
                <a:solidFill>
                  <a:schemeClr val="accent2"/>
                </a:solidFill>
              </a:rPr>
              <a:t>Influencia</a:t>
            </a:r>
            <a:r>
              <a:rPr lang="pt-BR" smtClean="0"/>
              <a:t> das áreas como </a:t>
            </a:r>
            <a:r>
              <a:rPr lang="pt-BR" smtClean="0">
                <a:solidFill>
                  <a:schemeClr val="accent2"/>
                </a:solidFill>
              </a:rPr>
              <a:t>computação</a:t>
            </a:r>
            <a:r>
              <a:rPr lang="pt-BR" smtClean="0"/>
              <a:t>, </a:t>
            </a:r>
            <a:r>
              <a:rPr lang="pt-BR" smtClean="0">
                <a:solidFill>
                  <a:schemeClr val="accent2"/>
                </a:solidFill>
              </a:rPr>
              <a:t>telecomunicações</a:t>
            </a:r>
            <a:r>
              <a:rPr lang="pt-BR" smtClean="0"/>
              <a:t>, </a:t>
            </a:r>
            <a:r>
              <a:rPr lang="pt-BR" smtClean="0">
                <a:solidFill>
                  <a:schemeClr val="accent2"/>
                </a:solidFill>
              </a:rPr>
              <a:t>robótica</a:t>
            </a:r>
            <a:r>
              <a:rPr lang="pt-BR" smtClean="0"/>
              <a:t>, </a:t>
            </a:r>
            <a:r>
              <a:rPr lang="pt-BR" smtClean="0">
                <a:solidFill>
                  <a:schemeClr val="accent2"/>
                </a:solidFill>
              </a:rPr>
              <a:t>automação</a:t>
            </a:r>
            <a:r>
              <a:rPr lang="pt-BR" smtClean="0"/>
              <a:t> e </a:t>
            </a:r>
            <a:r>
              <a:rPr lang="pt-BR" smtClean="0">
                <a:solidFill>
                  <a:schemeClr val="accent2"/>
                </a:solidFill>
              </a:rPr>
              <a:t>sensoriamento</a:t>
            </a:r>
            <a:r>
              <a:rPr lang="pt-BR" smtClean="0"/>
              <a:t>, </a:t>
            </a:r>
            <a:r>
              <a:rPr lang="pt-BR" smtClean="0">
                <a:solidFill>
                  <a:schemeClr val="accent2"/>
                </a:solidFill>
              </a:rPr>
              <a:t>MEMS, ...</a:t>
            </a:r>
          </a:p>
          <a:p>
            <a:pPr lvl="1"/>
            <a:r>
              <a:rPr lang="pt-BR" smtClean="0"/>
              <a:t>Muito importante no mundo moderno</a:t>
            </a:r>
          </a:p>
          <a:p>
            <a:r>
              <a:rPr lang="pt-BR" smtClean="0">
                <a:solidFill>
                  <a:schemeClr val="accent2"/>
                </a:solidFill>
              </a:rPr>
              <a:t>Demanda</a:t>
            </a:r>
            <a:r>
              <a:rPr lang="pt-BR" smtClean="0"/>
              <a:t> nacional e internacional </a:t>
            </a:r>
            <a:r>
              <a:rPr lang="pt-BR" smtClean="0">
                <a:solidFill>
                  <a:schemeClr val="accent2"/>
                </a:solidFill>
              </a:rPr>
              <a:t>por</a:t>
            </a:r>
            <a:r>
              <a:rPr lang="pt-BR" smtClean="0"/>
              <a:t> </a:t>
            </a:r>
            <a:r>
              <a:rPr lang="pt-BR" smtClean="0">
                <a:solidFill>
                  <a:schemeClr val="accent2"/>
                </a:solidFill>
              </a:rPr>
              <a:t>profissionais</a:t>
            </a:r>
            <a:r>
              <a:rPr lang="pt-BR" smtClean="0"/>
              <a:t> </a:t>
            </a:r>
            <a:r>
              <a:rPr lang="pt-BR" smtClean="0">
                <a:solidFill>
                  <a:schemeClr val="accent2"/>
                </a:solidFill>
              </a:rPr>
              <a:t>qualificados</a:t>
            </a:r>
          </a:p>
          <a:p>
            <a:pPr lvl="1"/>
            <a:r>
              <a:rPr lang="pt-BR" smtClean="0"/>
              <a:t>Tarefas de </a:t>
            </a:r>
            <a:r>
              <a:rPr lang="pt-BR" smtClean="0">
                <a:solidFill>
                  <a:schemeClr val="accent2"/>
                </a:solidFill>
              </a:rPr>
              <a:t>rotina </a:t>
            </a:r>
          </a:p>
          <a:p>
            <a:pPr lvl="1"/>
            <a:r>
              <a:rPr lang="pt-BR" smtClean="0"/>
              <a:t>Atividades de </a:t>
            </a:r>
            <a:r>
              <a:rPr lang="pt-BR" smtClean="0">
                <a:solidFill>
                  <a:schemeClr val="accent2"/>
                </a:solidFill>
              </a:rPr>
              <a:t>pesquisa e desenvolvimento</a:t>
            </a:r>
          </a:p>
          <a:p>
            <a:pPr lvl="1"/>
            <a:r>
              <a:rPr lang="pt-BR" smtClean="0"/>
              <a:t>Nas áreas </a:t>
            </a:r>
            <a:r>
              <a:rPr lang="pt-BR" smtClean="0">
                <a:solidFill>
                  <a:schemeClr val="accent2"/>
                </a:solidFill>
              </a:rPr>
              <a:t>projeto de circuitos integrados</a:t>
            </a:r>
            <a:r>
              <a:rPr lang="pt-BR" smtClean="0"/>
              <a:t>; </a:t>
            </a:r>
            <a:r>
              <a:rPr lang="pt-BR" smtClean="0">
                <a:solidFill>
                  <a:schemeClr val="accent2"/>
                </a:solidFill>
              </a:rPr>
              <a:t>leiaute</a:t>
            </a:r>
            <a:r>
              <a:rPr lang="pt-BR" i="1" smtClean="0">
                <a:solidFill>
                  <a:schemeClr val="accent2"/>
                </a:solidFill>
              </a:rPr>
              <a:t> </a:t>
            </a:r>
            <a:r>
              <a:rPr lang="pt-BR" smtClean="0">
                <a:solidFill>
                  <a:schemeClr val="accent2"/>
                </a:solidFill>
              </a:rPr>
              <a:t>VLSI</a:t>
            </a:r>
            <a:r>
              <a:rPr lang="pt-BR" smtClean="0"/>
              <a:t>; </a:t>
            </a:r>
            <a:r>
              <a:rPr lang="pt-BR" smtClean="0">
                <a:solidFill>
                  <a:schemeClr val="accent2"/>
                </a:solidFill>
              </a:rPr>
              <a:t>projeto de microsensores</a:t>
            </a:r>
            <a:r>
              <a:rPr lang="pt-BR" smtClean="0"/>
              <a:t> e </a:t>
            </a:r>
            <a:r>
              <a:rPr lang="pt-BR" smtClean="0">
                <a:solidFill>
                  <a:schemeClr val="accent2"/>
                </a:solidFill>
              </a:rPr>
              <a:t>microdispositivos</a:t>
            </a:r>
            <a:r>
              <a:rPr lang="pt-BR" smtClean="0"/>
              <a:t>; </a:t>
            </a:r>
            <a:r>
              <a:rPr lang="pt-BR" smtClean="0">
                <a:solidFill>
                  <a:schemeClr val="accent2"/>
                </a:solidFill>
              </a:rPr>
              <a:t>desenvolvimento</a:t>
            </a:r>
            <a:r>
              <a:rPr lang="pt-BR" smtClean="0"/>
              <a:t> e </a:t>
            </a:r>
            <a:r>
              <a:rPr lang="pt-BR" smtClean="0">
                <a:solidFill>
                  <a:schemeClr val="accent2"/>
                </a:solidFill>
              </a:rPr>
              <a:t>gerenciamento</a:t>
            </a:r>
            <a:r>
              <a:rPr lang="pt-BR" smtClean="0"/>
              <a:t> de </a:t>
            </a:r>
            <a:r>
              <a:rPr lang="pt-BR" smtClean="0">
                <a:solidFill>
                  <a:schemeClr val="accent2"/>
                </a:solidFill>
              </a:rPr>
              <a:t>processos</a:t>
            </a:r>
            <a:r>
              <a:rPr lang="pt-BR" smtClean="0"/>
              <a:t> </a:t>
            </a:r>
            <a:r>
              <a:rPr lang="pt-BR" smtClean="0">
                <a:solidFill>
                  <a:schemeClr val="accent2"/>
                </a:solidFill>
              </a:rPr>
              <a:t>semicondutores</a:t>
            </a:r>
            <a:r>
              <a:rPr lang="pt-BR" smtClean="0"/>
              <a:t>.</a:t>
            </a:r>
            <a:endParaRPr lang="pt-B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Áreas da Microeletrônica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três áreas principais da microeletrônica</a:t>
            </a:r>
          </a:p>
          <a:p>
            <a:pPr lvl="1"/>
            <a:r>
              <a:rPr lang="pt-BR" dirty="0" smtClean="0"/>
              <a:t>Processos e dispositivos</a:t>
            </a:r>
          </a:p>
          <a:p>
            <a:pPr lvl="1"/>
            <a:r>
              <a:rPr lang="pt-BR" dirty="0" smtClean="0"/>
              <a:t>Circuitos</a:t>
            </a:r>
          </a:p>
          <a:p>
            <a:pPr lvl="1"/>
            <a:r>
              <a:rPr lang="pt-BR" dirty="0" smtClean="0"/>
              <a:t>Sistemas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Visão Geral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8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da Microeletrônica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5847839" cy="4697427"/>
          </a:xfrm>
        </p:spPr>
        <p:txBody>
          <a:bodyPr/>
          <a:lstStyle/>
          <a:p>
            <a:r>
              <a:rPr lang="pt-BR" dirty="0" smtClean="0"/>
              <a:t>Todas as atividades relacionadas à </a:t>
            </a:r>
            <a:r>
              <a:rPr lang="pt-BR" dirty="0" smtClean="0">
                <a:solidFill>
                  <a:schemeClr val="accent2"/>
                </a:solidFill>
              </a:rPr>
              <a:t>fabricação</a:t>
            </a:r>
            <a:r>
              <a:rPr lang="pt-BR" dirty="0" smtClean="0"/>
              <a:t> de circuitos integrados (Litografia, </a:t>
            </a:r>
            <a:r>
              <a:rPr lang="pt-BR" i="1" dirty="0" err="1" smtClean="0"/>
              <a:t>Etching</a:t>
            </a:r>
            <a:r>
              <a:rPr lang="pt-BR" dirty="0" smtClean="0"/>
              <a:t>, </a:t>
            </a:r>
            <a:r>
              <a:rPr lang="pt-BR" i="1" dirty="0" err="1" smtClean="0"/>
              <a:t>Ion</a:t>
            </a:r>
            <a:r>
              <a:rPr lang="pt-BR" i="1" dirty="0" smtClean="0"/>
              <a:t> </a:t>
            </a:r>
            <a:r>
              <a:rPr lang="pt-BR" i="1" dirty="0" err="1" smtClean="0"/>
              <a:t>Implantation</a:t>
            </a:r>
            <a:r>
              <a:rPr lang="pt-BR" dirty="0" smtClean="0"/>
              <a:t>,…)</a:t>
            </a:r>
          </a:p>
          <a:p>
            <a:r>
              <a:rPr lang="pt-BR" dirty="0" smtClean="0"/>
              <a:t>Projeto de novos </a:t>
            </a:r>
            <a:r>
              <a:rPr lang="pt-BR" dirty="0" smtClean="0">
                <a:solidFill>
                  <a:schemeClr val="accent2"/>
                </a:solidFill>
              </a:rPr>
              <a:t>dispositivos transistores </a:t>
            </a:r>
            <a:r>
              <a:rPr lang="pt-BR" dirty="0" smtClean="0"/>
              <a:t>(Bulk-CMOS, SOI, </a:t>
            </a:r>
            <a:r>
              <a:rPr lang="pt-BR" dirty="0" err="1" smtClean="0"/>
              <a:t>FinFet</a:t>
            </a:r>
            <a:r>
              <a:rPr lang="pt-BR" dirty="0" smtClean="0"/>
              <a:t>,…)</a:t>
            </a:r>
          </a:p>
          <a:p>
            <a:r>
              <a:rPr lang="pt-BR" dirty="0" smtClean="0"/>
              <a:t>Trabalhos com </a:t>
            </a:r>
            <a:r>
              <a:rPr lang="pt-BR" dirty="0" smtClean="0">
                <a:solidFill>
                  <a:schemeClr val="accent2"/>
                </a:solidFill>
              </a:rPr>
              <a:t>matérias</a:t>
            </a:r>
            <a:r>
              <a:rPr lang="pt-BR" dirty="0" smtClean="0"/>
              <a:t> para </a:t>
            </a:r>
            <a:r>
              <a:rPr lang="pt-BR" dirty="0" smtClean="0">
                <a:solidFill>
                  <a:schemeClr val="accent2"/>
                </a:solidFill>
              </a:rPr>
              <a:t>semicondutores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Sistemas eletromecânicos micrométricos (</a:t>
            </a:r>
            <a:r>
              <a:rPr lang="pt-BR" dirty="0" smtClean="0">
                <a:solidFill>
                  <a:schemeClr val="accent2"/>
                </a:solidFill>
                <a:latin typeface="Arial" charset="0"/>
              </a:rPr>
              <a:t>MEMS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pt-BR" b="1" dirty="0" smtClean="0"/>
              <a:t>, </a:t>
            </a:r>
            <a:r>
              <a:rPr lang="pt-BR" dirty="0" smtClean="0"/>
              <a:t>por exemplo:</a:t>
            </a:r>
          </a:p>
          <a:p>
            <a:pPr lvl="1"/>
            <a:r>
              <a:rPr lang="pt-BR" dirty="0" smtClean="0"/>
              <a:t>Microfone do iPhone5</a:t>
            </a:r>
          </a:p>
          <a:p>
            <a:pPr lvl="1"/>
            <a:r>
              <a:rPr lang="pt-BR" dirty="0" smtClean="0"/>
              <a:t>Microlentes</a:t>
            </a:r>
          </a:p>
          <a:p>
            <a:pPr lvl="1"/>
            <a:r>
              <a:rPr lang="pt-BR" dirty="0" smtClean="0"/>
              <a:t>Micromotores</a:t>
            </a:r>
          </a:p>
          <a:p>
            <a:endParaRPr lang="pt-BR" baseline="30000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Processos/Dispositivos</a:t>
            </a: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56176" y="5661248"/>
            <a:ext cx="2961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Catraca como MEMS</a:t>
            </a:r>
          </a:p>
          <a:p>
            <a:pPr algn="ctr"/>
            <a:r>
              <a:rPr lang="pt-BR" sz="1600" i="1" dirty="0" smtClean="0"/>
              <a:t>(memx.com)</a:t>
            </a:r>
            <a:endParaRPr lang="pt-BR" sz="1600" i="1" dirty="0"/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362629" y="1340768"/>
            <a:ext cx="2376264" cy="1961788"/>
            <a:chOff x="7874694" y="44911"/>
            <a:chExt cx="2002351" cy="1612649"/>
          </a:xfrm>
        </p:grpSpPr>
        <p:pic>
          <p:nvPicPr>
            <p:cNvPr id="8" name="Picture 11" descr="A:\Dados2\Media\Work\FOTO\Imagens sala limpa-projeto lentes\20090122VS_024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694" y="44911"/>
              <a:ext cx="2002351" cy="133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>
              <a:spLocks noChangeArrowheads="1"/>
            </p:cNvSpPr>
            <p:nvPr/>
          </p:nvSpPr>
          <p:spPr bwMode="auto">
            <a:xfrm>
              <a:off x="8102397" y="1379258"/>
              <a:ext cx="1625240" cy="27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600" i="1" smtClean="0">
                  <a:latin typeface="Arial" charset="0"/>
                </a:rPr>
                <a:t>Sala limpa - UFMG</a:t>
              </a:r>
              <a:endParaRPr lang="pt-BR" sz="1600" i="1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411334"/>
            <a:ext cx="2222676" cy="21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da Microeletrônica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4546848" cy="4697427"/>
          </a:xfrm>
        </p:spPr>
        <p:txBody>
          <a:bodyPr/>
          <a:lstStyle/>
          <a:p>
            <a:r>
              <a:rPr lang="pt-BR" dirty="0" smtClean="0"/>
              <a:t>Projeto de </a:t>
            </a:r>
            <a:r>
              <a:rPr lang="pt-BR" dirty="0" smtClean="0">
                <a:solidFill>
                  <a:schemeClr val="accent2"/>
                </a:solidFill>
              </a:rPr>
              <a:t>circuitos</a:t>
            </a:r>
            <a:r>
              <a:rPr lang="pt-BR" dirty="0" smtClean="0"/>
              <a:t> integrados </a:t>
            </a:r>
            <a:r>
              <a:rPr lang="pt-BR" dirty="0" smtClean="0">
                <a:solidFill>
                  <a:schemeClr val="accent2"/>
                </a:solidFill>
              </a:rPr>
              <a:t>analógicos</a:t>
            </a:r>
          </a:p>
          <a:p>
            <a:r>
              <a:rPr lang="pt-BR" dirty="0" smtClean="0"/>
              <a:t>Projeto de </a:t>
            </a:r>
            <a:r>
              <a:rPr lang="pt-BR" dirty="0" smtClean="0">
                <a:solidFill>
                  <a:schemeClr val="accent2"/>
                </a:solidFill>
              </a:rPr>
              <a:t>portas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2"/>
                </a:solidFill>
              </a:rPr>
              <a:t>lógicas</a:t>
            </a:r>
          </a:p>
          <a:p>
            <a:r>
              <a:rPr lang="pt-BR" dirty="0" smtClean="0"/>
              <a:t>Projeto de </a:t>
            </a:r>
            <a:r>
              <a:rPr lang="pt-BR" dirty="0" smtClean="0">
                <a:solidFill>
                  <a:schemeClr val="accent2"/>
                </a:solidFill>
              </a:rPr>
              <a:t>sensores</a:t>
            </a:r>
            <a:r>
              <a:rPr lang="pt-BR" dirty="0" smtClean="0"/>
              <a:t> e </a:t>
            </a:r>
            <a:r>
              <a:rPr lang="pt-BR" dirty="0" smtClean="0">
                <a:solidFill>
                  <a:schemeClr val="accent2"/>
                </a:solidFill>
              </a:rPr>
              <a:t>atuadores</a:t>
            </a:r>
            <a:r>
              <a:rPr lang="pt-BR" dirty="0" smtClean="0"/>
              <a:t> integrados</a:t>
            </a:r>
          </a:p>
          <a:p>
            <a:r>
              <a:rPr lang="pt-BR" dirty="0" smtClean="0"/>
              <a:t>Projeto de circuitos </a:t>
            </a:r>
            <a:r>
              <a:rPr lang="pt-BR" dirty="0" smtClean="0">
                <a:solidFill>
                  <a:schemeClr val="accent2"/>
                </a:solidFill>
              </a:rPr>
              <a:t>mistos</a:t>
            </a:r>
            <a:r>
              <a:rPr lang="pt-BR" dirty="0" smtClean="0"/>
              <a:t>  (conversores, ...)</a:t>
            </a:r>
          </a:p>
          <a:p>
            <a:r>
              <a:rPr lang="pt-BR" dirty="0" smtClean="0"/>
              <a:t>Projeto de circuitos de </a:t>
            </a:r>
            <a:r>
              <a:rPr lang="pt-BR" dirty="0" smtClean="0">
                <a:solidFill>
                  <a:schemeClr val="accent2"/>
                </a:solidFill>
              </a:rPr>
              <a:t>radiofrequência </a:t>
            </a:r>
            <a:r>
              <a:rPr lang="pt-BR" dirty="0" smtClean="0"/>
              <a:t>(RF)</a:t>
            </a:r>
          </a:p>
          <a:p>
            <a:endParaRPr lang="pt-BR" baseline="30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Circuitos</a:t>
            </a:r>
            <a:endParaRPr lang="pt-BR"/>
          </a:p>
        </p:txBody>
      </p:sp>
      <p:grpSp>
        <p:nvGrpSpPr>
          <p:cNvPr id="60" name="Grupo 59"/>
          <p:cNvGrpSpPr/>
          <p:nvPr/>
        </p:nvGrpSpPr>
        <p:grpSpPr>
          <a:xfrm>
            <a:off x="5004048" y="954451"/>
            <a:ext cx="3787763" cy="2618565"/>
            <a:chOff x="5292080" y="954451"/>
            <a:chExt cx="3787763" cy="2618565"/>
          </a:xfrm>
        </p:grpSpPr>
        <p:pic>
          <p:nvPicPr>
            <p:cNvPr id="5" name="Picture 5" descr="F:\Courses\imagem\aulas\aula4\aps_log_p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75" b="11111"/>
            <a:stretch>
              <a:fillRect/>
            </a:stretch>
          </p:blipFill>
          <p:spPr bwMode="auto">
            <a:xfrm>
              <a:off x="5828354" y="954451"/>
              <a:ext cx="2704086" cy="249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5292080" y="3326795"/>
              <a:ext cx="3787763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pt-BR" sz="1600" i="1" smtClean="0"/>
                <a:t>Pixel ativo para câmera digital (</a:t>
              </a:r>
              <a:r>
                <a:rPr lang="pt-BR" sz="1600" b="1" i="1" smtClean="0"/>
                <a:t>OptMA</a:t>
              </a:r>
              <a:r>
                <a:rPr lang="pt-BR" sz="1600" b="1" i="1" baseline="30000" smtClean="0"/>
                <a:t>lab</a:t>
              </a:r>
              <a:r>
                <a:rPr lang="pt-BR" sz="1600" i="1" smtClean="0"/>
                <a:t>)</a:t>
              </a:r>
              <a:endParaRPr lang="pt-BR" sz="1600" i="1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4427984" y="3736195"/>
            <a:ext cx="4896544" cy="2429109"/>
            <a:chOff x="5065663" y="3717032"/>
            <a:chExt cx="4896544" cy="2429109"/>
          </a:xfrm>
        </p:grpSpPr>
        <p:grpSp>
          <p:nvGrpSpPr>
            <p:cNvPr id="7" name="Group 142"/>
            <p:cNvGrpSpPr>
              <a:grpSpLocks/>
            </p:cNvGrpSpPr>
            <p:nvPr/>
          </p:nvGrpSpPr>
          <p:grpSpPr bwMode="auto">
            <a:xfrm>
              <a:off x="5579565" y="3717032"/>
              <a:ext cx="2736851" cy="2159000"/>
              <a:chOff x="3333" y="2055"/>
              <a:chExt cx="1724" cy="1360"/>
            </a:xfrm>
          </p:grpSpPr>
          <p:sp>
            <p:nvSpPr>
              <p:cNvPr id="8" name="Oval 143"/>
              <p:cNvSpPr>
                <a:spLocks noChangeArrowheads="1"/>
              </p:cNvSpPr>
              <p:nvPr/>
            </p:nvSpPr>
            <p:spPr bwMode="auto">
              <a:xfrm>
                <a:off x="4755" y="2176"/>
                <a:ext cx="302" cy="308"/>
              </a:xfrm>
              <a:prstGeom prst="ellipse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Oval 144"/>
              <p:cNvSpPr>
                <a:spLocks noChangeArrowheads="1"/>
              </p:cNvSpPr>
              <p:nvPr/>
            </p:nvSpPr>
            <p:spPr bwMode="auto">
              <a:xfrm>
                <a:off x="4373" y="2167"/>
                <a:ext cx="302" cy="308"/>
              </a:xfrm>
              <a:prstGeom prst="ellipse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Oval 145"/>
              <p:cNvSpPr>
                <a:spLocks noChangeArrowheads="1"/>
              </p:cNvSpPr>
              <p:nvPr/>
            </p:nvSpPr>
            <p:spPr bwMode="auto">
              <a:xfrm>
                <a:off x="4624" y="2704"/>
                <a:ext cx="260" cy="258"/>
              </a:xfrm>
              <a:prstGeom prst="ellipse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" name="Oval 146"/>
              <p:cNvSpPr>
                <a:spLocks noChangeArrowheads="1"/>
              </p:cNvSpPr>
              <p:nvPr/>
            </p:nvSpPr>
            <p:spPr bwMode="auto">
              <a:xfrm>
                <a:off x="4616" y="2991"/>
                <a:ext cx="261" cy="258"/>
              </a:xfrm>
              <a:prstGeom prst="ellipse">
                <a:avLst/>
              </a:prstGeom>
              <a:gradFill rotWithShape="1">
                <a:gsLst>
                  <a:gs pos="0">
                    <a:srgbClr val="C05048"/>
                  </a:gs>
                  <a:gs pos="100000">
                    <a:srgbClr val="C05048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147"/>
              <p:cNvSpPr>
                <a:spLocks noChangeShapeType="1"/>
              </p:cNvSpPr>
              <p:nvPr/>
            </p:nvSpPr>
            <p:spPr bwMode="auto">
              <a:xfrm>
                <a:off x="4485" y="2230"/>
                <a:ext cx="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Line 148"/>
              <p:cNvSpPr>
                <a:spLocks noChangeShapeType="1"/>
              </p:cNvSpPr>
              <p:nvPr/>
            </p:nvSpPr>
            <p:spPr bwMode="auto">
              <a:xfrm>
                <a:off x="4452" y="2230"/>
                <a:ext cx="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149"/>
              <p:cNvSpPr>
                <a:spLocks noChangeShapeType="1"/>
              </p:cNvSpPr>
              <p:nvPr/>
            </p:nvSpPr>
            <p:spPr bwMode="auto">
              <a:xfrm>
                <a:off x="4693" y="3029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Line 150"/>
              <p:cNvSpPr>
                <a:spLocks noChangeShapeType="1"/>
              </p:cNvSpPr>
              <p:nvPr/>
            </p:nvSpPr>
            <p:spPr bwMode="auto">
              <a:xfrm>
                <a:off x="4660" y="3029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Oval 151"/>
              <p:cNvSpPr>
                <a:spLocks noChangeArrowheads="1"/>
              </p:cNvSpPr>
              <p:nvPr/>
            </p:nvSpPr>
            <p:spPr bwMode="auto">
              <a:xfrm>
                <a:off x="4386" y="2301"/>
                <a:ext cx="66" cy="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152"/>
              <p:cNvSpPr>
                <a:spLocks noChangeShapeType="1"/>
              </p:cNvSpPr>
              <p:nvPr/>
            </p:nvSpPr>
            <p:spPr bwMode="auto">
              <a:xfrm>
                <a:off x="4203" y="2334"/>
                <a:ext cx="18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Line 153"/>
              <p:cNvSpPr>
                <a:spLocks noChangeShapeType="1"/>
              </p:cNvSpPr>
              <p:nvPr/>
            </p:nvSpPr>
            <p:spPr bwMode="auto">
              <a:xfrm>
                <a:off x="4203" y="2836"/>
                <a:ext cx="4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154"/>
              <p:cNvSpPr>
                <a:spLocks noChangeShapeType="1"/>
              </p:cNvSpPr>
              <p:nvPr/>
            </p:nvSpPr>
            <p:spPr bwMode="auto">
              <a:xfrm>
                <a:off x="4203" y="2332"/>
                <a:ext cx="0" cy="5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Line 155"/>
              <p:cNvSpPr>
                <a:spLocks noChangeShapeType="1"/>
              </p:cNvSpPr>
              <p:nvPr/>
            </p:nvSpPr>
            <p:spPr bwMode="auto">
              <a:xfrm>
                <a:off x="4693" y="3029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Line 156"/>
              <p:cNvSpPr>
                <a:spLocks noChangeShapeType="1"/>
              </p:cNvSpPr>
              <p:nvPr/>
            </p:nvSpPr>
            <p:spPr bwMode="auto">
              <a:xfrm>
                <a:off x="4693" y="3204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Line 157"/>
              <p:cNvSpPr>
                <a:spLocks noChangeShapeType="1"/>
              </p:cNvSpPr>
              <p:nvPr/>
            </p:nvSpPr>
            <p:spPr bwMode="auto">
              <a:xfrm>
                <a:off x="4485" y="2406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Line 158"/>
              <p:cNvSpPr>
                <a:spLocks noChangeShapeType="1"/>
              </p:cNvSpPr>
              <p:nvPr/>
            </p:nvSpPr>
            <p:spPr bwMode="auto">
              <a:xfrm>
                <a:off x="4485" y="2230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159"/>
              <p:cNvSpPr>
                <a:spLocks noChangeShapeType="1"/>
              </p:cNvSpPr>
              <p:nvPr/>
            </p:nvSpPr>
            <p:spPr bwMode="auto">
              <a:xfrm>
                <a:off x="4618" y="2055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160"/>
              <p:cNvSpPr>
                <a:spLocks noChangeShapeType="1"/>
              </p:cNvSpPr>
              <p:nvPr/>
            </p:nvSpPr>
            <p:spPr bwMode="auto">
              <a:xfrm>
                <a:off x="4826" y="3204"/>
                <a:ext cx="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161"/>
              <p:cNvSpPr>
                <a:spLocks noChangeShapeType="1"/>
              </p:cNvSpPr>
              <p:nvPr/>
            </p:nvSpPr>
            <p:spPr bwMode="auto">
              <a:xfrm>
                <a:off x="4760" y="3380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162"/>
              <p:cNvSpPr>
                <a:spLocks noChangeShapeType="1"/>
              </p:cNvSpPr>
              <p:nvPr/>
            </p:nvSpPr>
            <p:spPr bwMode="auto">
              <a:xfrm>
                <a:off x="4552" y="2055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163"/>
              <p:cNvSpPr>
                <a:spLocks noChangeShapeType="1"/>
              </p:cNvSpPr>
              <p:nvPr/>
            </p:nvSpPr>
            <p:spPr bwMode="auto">
              <a:xfrm>
                <a:off x="4793" y="3415"/>
                <a:ext cx="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164"/>
              <p:cNvSpPr>
                <a:spLocks noChangeShapeType="1"/>
              </p:cNvSpPr>
              <p:nvPr/>
            </p:nvSpPr>
            <p:spPr bwMode="auto">
              <a:xfrm>
                <a:off x="4852" y="2232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165"/>
              <p:cNvSpPr>
                <a:spLocks noChangeShapeType="1"/>
              </p:cNvSpPr>
              <p:nvPr/>
            </p:nvSpPr>
            <p:spPr bwMode="auto">
              <a:xfrm>
                <a:off x="4819" y="2232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Oval 166"/>
              <p:cNvSpPr>
                <a:spLocks noChangeArrowheads="1"/>
              </p:cNvSpPr>
              <p:nvPr/>
            </p:nvSpPr>
            <p:spPr bwMode="auto">
              <a:xfrm>
                <a:off x="4753" y="2302"/>
                <a:ext cx="66" cy="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Line 167"/>
              <p:cNvSpPr>
                <a:spLocks noChangeShapeType="1"/>
              </p:cNvSpPr>
              <p:nvPr/>
            </p:nvSpPr>
            <p:spPr bwMode="auto">
              <a:xfrm>
                <a:off x="4852" y="2407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168"/>
              <p:cNvSpPr>
                <a:spLocks noChangeShapeType="1"/>
              </p:cNvSpPr>
              <p:nvPr/>
            </p:nvSpPr>
            <p:spPr bwMode="auto">
              <a:xfrm>
                <a:off x="4852" y="2232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169"/>
              <p:cNvSpPr>
                <a:spLocks noChangeShapeType="1"/>
              </p:cNvSpPr>
              <p:nvPr/>
            </p:nvSpPr>
            <p:spPr bwMode="auto">
              <a:xfrm>
                <a:off x="4985" y="2057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170"/>
              <p:cNvSpPr>
                <a:spLocks noChangeShapeType="1"/>
              </p:cNvSpPr>
              <p:nvPr/>
            </p:nvSpPr>
            <p:spPr bwMode="auto">
              <a:xfrm>
                <a:off x="4918" y="2057"/>
                <a:ext cx="1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Line 171"/>
              <p:cNvSpPr>
                <a:spLocks noChangeShapeType="1"/>
              </p:cNvSpPr>
              <p:nvPr/>
            </p:nvSpPr>
            <p:spPr bwMode="auto">
              <a:xfrm>
                <a:off x="4987" y="2406"/>
                <a:ext cx="0" cy="2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172"/>
              <p:cNvSpPr>
                <a:spLocks noChangeShapeType="1"/>
              </p:cNvSpPr>
              <p:nvPr/>
            </p:nvSpPr>
            <p:spPr bwMode="auto">
              <a:xfrm>
                <a:off x="4615" y="2401"/>
                <a:ext cx="0" cy="2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Line 173"/>
              <p:cNvSpPr>
                <a:spLocks noChangeShapeType="1"/>
              </p:cNvSpPr>
              <p:nvPr/>
            </p:nvSpPr>
            <p:spPr bwMode="auto">
              <a:xfrm>
                <a:off x="4689" y="274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174"/>
              <p:cNvSpPr>
                <a:spLocks noChangeShapeType="1"/>
              </p:cNvSpPr>
              <p:nvPr/>
            </p:nvSpPr>
            <p:spPr bwMode="auto">
              <a:xfrm>
                <a:off x="4656" y="2741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Line 175"/>
              <p:cNvSpPr>
                <a:spLocks noChangeShapeType="1"/>
              </p:cNvSpPr>
              <p:nvPr/>
            </p:nvSpPr>
            <p:spPr bwMode="auto">
              <a:xfrm>
                <a:off x="4689" y="2741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Line 176"/>
              <p:cNvSpPr>
                <a:spLocks noChangeShapeType="1"/>
              </p:cNvSpPr>
              <p:nvPr/>
            </p:nvSpPr>
            <p:spPr bwMode="auto">
              <a:xfrm>
                <a:off x="4689" y="2916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Line 177"/>
              <p:cNvSpPr>
                <a:spLocks noChangeShapeType="1"/>
              </p:cNvSpPr>
              <p:nvPr/>
            </p:nvSpPr>
            <p:spPr bwMode="auto">
              <a:xfrm>
                <a:off x="4821" y="2916"/>
                <a:ext cx="0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Line 178"/>
              <p:cNvSpPr>
                <a:spLocks noChangeShapeType="1"/>
              </p:cNvSpPr>
              <p:nvPr/>
            </p:nvSpPr>
            <p:spPr bwMode="auto">
              <a:xfrm>
                <a:off x="4821" y="2628"/>
                <a:ext cx="0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Line 179"/>
              <p:cNvSpPr>
                <a:spLocks noChangeShapeType="1"/>
              </p:cNvSpPr>
              <p:nvPr/>
            </p:nvSpPr>
            <p:spPr bwMode="auto">
              <a:xfrm flipH="1">
                <a:off x="4704" y="2338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Line 180"/>
              <p:cNvSpPr>
                <a:spLocks noChangeShapeType="1"/>
              </p:cNvSpPr>
              <p:nvPr/>
            </p:nvSpPr>
            <p:spPr bwMode="auto">
              <a:xfrm>
                <a:off x="4328" y="3117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Line 181"/>
              <p:cNvSpPr>
                <a:spLocks noChangeShapeType="1"/>
              </p:cNvSpPr>
              <p:nvPr/>
            </p:nvSpPr>
            <p:spPr bwMode="auto">
              <a:xfrm>
                <a:off x="4704" y="2336"/>
                <a:ext cx="0" cy="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Line 182"/>
              <p:cNvSpPr>
                <a:spLocks noChangeShapeType="1"/>
              </p:cNvSpPr>
              <p:nvPr/>
            </p:nvSpPr>
            <p:spPr bwMode="auto">
              <a:xfrm flipH="1">
                <a:off x="4328" y="2543"/>
                <a:ext cx="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Line 183"/>
              <p:cNvSpPr>
                <a:spLocks noChangeShapeType="1"/>
              </p:cNvSpPr>
              <p:nvPr/>
            </p:nvSpPr>
            <p:spPr bwMode="auto">
              <a:xfrm>
                <a:off x="4328" y="2552"/>
                <a:ext cx="0" cy="5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Line 184"/>
              <p:cNvSpPr>
                <a:spLocks noChangeShapeType="1"/>
              </p:cNvSpPr>
              <p:nvPr/>
            </p:nvSpPr>
            <p:spPr bwMode="auto">
              <a:xfrm>
                <a:off x="4612" y="2622"/>
                <a:ext cx="38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Line 185"/>
              <p:cNvSpPr>
                <a:spLocks noChangeShapeType="1"/>
              </p:cNvSpPr>
              <p:nvPr/>
            </p:nvSpPr>
            <p:spPr bwMode="auto">
              <a:xfrm flipH="1">
                <a:off x="4071" y="256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Line 186"/>
              <p:cNvSpPr>
                <a:spLocks noChangeShapeType="1"/>
              </p:cNvSpPr>
              <p:nvPr/>
            </p:nvSpPr>
            <p:spPr bwMode="auto">
              <a:xfrm flipH="1">
                <a:off x="4080" y="2976"/>
                <a:ext cx="2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Rectangle 187"/>
              <p:cNvSpPr>
                <a:spLocks noChangeArrowheads="1"/>
              </p:cNvSpPr>
              <p:nvPr/>
            </p:nvSpPr>
            <p:spPr bwMode="auto">
              <a:xfrm>
                <a:off x="3333" y="2142"/>
                <a:ext cx="75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1600" i="1" smtClean="0"/>
                  <a:t>high-V</a:t>
                </a:r>
                <a:r>
                  <a:rPr lang="pt-BR" sz="1600" i="1" baseline="-25000" smtClean="0"/>
                  <a:t>th</a:t>
                </a:r>
                <a:r>
                  <a:rPr lang="pt-BR" sz="1600" i="1" smtClean="0"/>
                  <a:t>/T</a:t>
                </a:r>
                <a:r>
                  <a:rPr lang="pt-BR" sz="1600" i="1" baseline="-25000" smtClean="0"/>
                  <a:t>ox</a:t>
                </a:r>
                <a:endParaRPr lang="pt-BR" sz="1600" i="1" baseline="-25000"/>
              </a:p>
            </p:txBody>
          </p:sp>
          <p:sp>
            <p:nvSpPr>
              <p:cNvPr id="54" name="Line 189"/>
              <p:cNvSpPr>
                <a:spLocks noChangeShapeType="1"/>
              </p:cNvSpPr>
              <p:nvPr/>
            </p:nvSpPr>
            <p:spPr bwMode="auto">
              <a:xfrm>
                <a:off x="4130" y="2243"/>
                <a:ext cx="234" cy="29"/>
              </a:xfrm>
              <a:prstGeom prst="line">
                <a:avLst/>
              </a:prstGeom>
              <a:noFill/>
              <a:ln w="28575">
                <a:solidFill>
                  <a:srgbClr val="4F81BD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Rectangle 190"/>
              <p:cNvSpPr>
                <a:spLocks noChangeArrowheads="1"/>
              </p:cNvSpPr>
              <p:nvPr/>
            </p:nvSpPr>
            <p:spPr bwMode="auto">
              <a:xfrm>
                <a:off x="3464" y="3088"/>
                <a:ext cx="70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1600" i="1" smtClean="0"/>
                  <a:t>low-V</a:t>
                </a:r>
                <a:r>
                  <a:rPr lang="pt-BR" sz="1600" i="1" baseline="-25000" smtClean="0"/>
                  <a:t>th</a:t>
                </a:r>
                <a:r>
                  <a:rPr lang="pt-BR" sz="1600" i="1" smtClean="0"/>
                  <a:t>/T</a:t>
                </a:r>
                <a:r>
                  <a:rPr lang="pt-BR" sz="1600" i="1" baseline="-25000" smtClean="0"/>
                  <a:t>ox</a:t>
                </a:r>
                <a:endParaRPr lang="pt-BR" sz="1600" i="1" baseline="-25000"/>
              </a:p>
            </p:txBody>
          </p:sp>
          <p:sp>
            <p:nvSpPr>
              <p:cNvPr id="56" name="Line 191"/>
              <p:cNvSpPr>
                <a:spLocks noChangeShapeType="1"/>
              </p:cNvSpPr>
              <p:nvPr/>
            </p:nvSpPr>
            <p:spPr bwMode="auto">
              <a:xfrm flipV="1">
                <a:off x="4294" y="3158"/>
                <a:ext cx="324" cy="46"/>
              </a:xfrm>
              <a:prstGeom prst="line">
                <a:avLst/>
              </a:prstGeom>
              <a:noFill/>
              <a:ln w="28575">
                <a:solidFill>
                  <a:srgbClr val="C05048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7" name="Retângulo 56"/>
            <p:cNvSpPr/>
            <p:nvPr/>
          </p:nvSpPr>
          <p:spPr>
            <a:xfrm>
              <a:off x="5065663" y="5899920"/>
              <a:ext cx="489654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sz="1600" i="1" dirty="0" smtClean="0"/>
                <a:t>Porta lógica com baixo consumo (</a:t>
              </a:r>
              <a:r>
                <a:rPr lang="pt-BR" sz="1600" b="1" i="1" dirty="0" err="1" smtClean="0"/>
                <a:t>OptMA</a:t>
              </a:r>
              <a:r>
                <a:rPr lang="pt-BR" sz="1600" b="1" i="1" dirty="0" smtClean="0"/>
                <a:t>/ART</a:t>
              </a:r>
              <a:r>
                <a:rPr lang="pt-BR" sz="1600" i="1" dirty="0" smtClean="0"/>
                <a:t>)</a:t>
              </a:r>
              <a:endParaRPr lang="pt-B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Áreas da Microeletrônica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Projeto de </a:t>
            </a:r>
            <a:r>
              <a:rPr lang="pt-BR" dirty="0" smtClean="0">
                <a:solidFill>
                  <a:schemeClr val="accent2"/>
                </a:solidFill>
              </a:rPr>
              <a:t>sistemas integrados</a:t>
            </a:r>
          </a:p>
          <a:p>
            <a:pPr lvl="1"/>
            <a:r>
              <a:rPr lang="pt-BR" dirty="0" smtClean="0"/>
              <a:t>Sistemas integrados de aplicação específica (</a:t>
            </a:r>
            <a:r>
              <a:rPr lang="pt-BR" dirty="0" smtClean="0">
                <a:solidFill>
                  <a:schemeClr val="accent2"/>
                </a:solidFill>
              </a:rPr>
              <a:t>ASIC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Processadores</a:t>
            </a:r>
          </a:p>
          <a:p>
            <a:pPr lvl="1"/>
            <a:r>
              <a:rPr lang="pt-BR" dirty="0" smtClean="0"/>
              <a:t>Sistemas em Chip (</a:t>
            </a:r>
            <a:r>
              <a:rPr lang="pt-BR" dirty="0" err="1" smtClean="0">
                <a:solidFill>
                  <a:schemeClr val="accent2"/>
                </a:solidFill>
              </a:rPr>
              <a:t>SoC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Digital / Análogo / Sinal-Misto</a:t>
            </a:r>
          </a:p>
          <a:p>
            <a:r>
              <a:rPr lang="pt-BR" dirty="0" smtClean="0"/>
              <a:t>Projeto de blocos de propriedade intelectual (</a:t>
            </a:r>
            <a:r>
              <a:rPr lang="pt-BR" dirty="0" smtClean="0">
                <a:solidFill>
                  <a:schemeClr val="accent2"/>
                </a:solidFill>
              </a:rPr>
              <a:t>IP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Projetos com </a:t>
            </a:r>
            <a:r>
              <a:rPr lang="pt-BR" dirty="0" err="1" smtClean="0">
                <a:solidFill>
                  <a:schemeClr val="accent2"/>
                </a:solidFill>
              </a:rPr>
              <a:t>FPGAs</a:t>
            </a:r>
            <a:endParaRPr lang="pt-BR" dirty="0" smtClean="0">
              <a:solidFill>
                <a:schemeClr val="accent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smtClean="0"/>
              <a:t>Sistemas</a:t>
            </a:r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367214" y="2564904"/>
            <a:ext cx="2525266" cy="2149207"/>
            <a:chOff x="6156176" y="2996952"/>
            <a:chExt cx="2525266" cy="214920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996952"/>
              <a:ext cx="2525266" cy="177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6715616" y="4869160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smtClean="0"/>
                <a:t>Copyright: ELV.de</a:t>
              </a:r>
              <a:endParaRPr lang="pt-BR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4324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77281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em </a:t>
            </a:r>
          </a:p>
          <a:p>
            <a:pPr algn="ctr"/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Minas Gerais e no Brasil</a:t>
            </a:r>
            <a:endParaRPr lang="pt-B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7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Oportunidades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28736"/>
            <a:ext cx="8820472" cy="4697427"/>
          </a:xfrm>
        </p:spPr>
        <p:txBody>
          <a:bodyPr/>
          <a:lstStyle/>
          <a:p>
            <a:r>
              <a:rPr lang="pt-BR" dirty="0" err="1" smtClean="0"/>
              <a:t>InventVision</a:t>
            </a:r>
            <a:r>
              <a:rPr lang="pt-BR" dirty="0" smtClean="0"/>
              <a:t> – Sistemas ópticas, FPGA</a:t>
            </a:r>
          </a:p>
          <a:p>
            <a:r>
              <a:rPr lang="pt-BR" dirty="0" err="1" smtClean="0"/>
              <a:t>Jasper</a:t>
            </a:r>
            <a:r>
              <a:rPr lang="pt-BR" dirty="0" smtClean="0"/>
              <a:t> - Verificação</a:t>
            </a:r>
          </a:p>
          <a:p>
            <a:r>
              <a:rPr lang="pt-BR" dirty="0" err="1" smtClean="0"/>
              <a:t>CMinas</a:t>
            </a:r>
            <a:r>
              <a:rPr lang="pt-BR" dirty="0" smtClean="0"/>
              <a:t> - MEMS (</a:t>
            </a:r>
            <a:r>
              <a:rPr lang="pt-BR" i="1" dirty="0" smtClean="0"/>
              <a:t>planejado)</a:t>
            </a:r>
          </a:p>
          <a:p>
            <a:r>
              <a:rPr lang="pt-BR" dirty="0"/>
              <a:t>SIX Semicondutores - </a:t>
            </a:r>
            <a:r>
              <a:rPr lang="pt-BR" dirty="0" smtClean="0"/>
              <a:t>Fabricação de CI, MEMS (</a:t>
            </a:r>
            <a:r>
              <a:rPr lang="pt-BR" i="1" dirty="0" smtClean="0"/>
              <a:t>em fase de construção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Foxconn</a:t>
            </a:r>
            <a:r>
              <a:rPr lang="pt-BR" dirty="0" smtClean="0"/>
              <a:t> - </a:t>
            </a:r>
            <a:r>
              <a:rPr lang="pt-BR" i="1" dirty="0" smtClean="0"/>
              <a:t>Displays</a:t>
            </a:r>
            <a:r>
              <a:rPr lang="pt-BR" dirty="0" smtClean="0"/>
              <a:t> (</a:t>
            </a:r>
            <a:r>
              <a:rPr lang="pt-BR" i="1" dirty="0" smtClean="0"/>
              <a:t>planejado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sz="2400" dirty="0" smtClean="0"/>
          </a:p>
          <a:p>
            <a:endParaRPr lang="pt-BR" sz="2400" dirty="0" smtClean="0"/>
          </a:p>
          <a:p>
            <a:pPr lvl="1"/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Minas Gerais / Belo Horizonte</a:t>
            </a:r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35" y="980728"/>
            <a:ext cx="2085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8677"/>
            <a:ext cx="1916524" cy="7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1" y="3789040"/>
            <a:ext cx="2304256" cy="17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60804"/>
            <a:ext cx="2407259" cy="17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1183</Words>
  <Application>Microsoft Office PowerPoint</Application>
  <PresentationFormat>Apresentação na tela (4:3)</PresentationFormat>
  <Paragraphs>323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Standarddesign</vt:lpstr>
      <vt:lpstr> Certificado Aberto em Microeletrônica  </vt:lpstr>
      <vt:lpstr>Assuntos</vt:lpstr>
      <vt:lpstr>Introdução</vt:lpstr>
      <vt:lpstr>Áreas da Microeletrônica</vt:lpstr>
      <vt:lpstr>Áreas da Microeletrônica</vt:lpstr>
      <vt:lpstr>Áreas da Microeletrônica</vt:lpstr>
      <vt:lpstr>Áreas da Microeletrônica</vt:lpstr>
      <vt:lpstr>Apresentação do PowerPoint</vt:lpstr>
      <vt:lpstr>Oportunidades</vt:lpstr>
      <vt:lpstr>Oportunidades</vt:lpstr>
      <vt:lpstr>Oportunidades</vt:lpstr>
      <vt:lpstr>Apresentação do PowerPoint</vt:lpstr>
      <vt:lpstr>Atividades na UFMG / EE</vt:lpstr>
      <vt:lpstr>Atividades na UFMG / EE</vt:lpstr>
      <vt:lpstr>Atividades na UFMG / EE</vt:lpstr>
      <vt:lpstr>Apresentação do PowerPoint</vt:lpstr>
      <vt:lpstr>Atividades na UFMG / EE</vt:lpstr>
      <vt:lpstr>Apresentação do PowerPoint</vt:lpstr>
      <vt:lpstr>Certificação em Microeletrônica</vt:lpstr>
      <vt:lpstr>Certificação em Microeletrônica</vt:lpstr>
      <vt:lpstr>Certificação em Microeletrônica</vt:lpstr>
      <vt:lpstr>Estrutura Curricular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Untersuchung und Reduzierung des Leckstroms integrierter Schaltungen in Nanometer-Technologien bei konstanten Performanceanforderungen</dc:title>
  <dc:creator/>
  <cp:keywords>Leakage, Mixed Gates</cp:keywords>
  <cp:lastModifiedBy/>
  <cp:revision>128</cp:revision>
  <dcterms:created xsi:type="dcterms:W3CDTF">1901-01-01T02:00:00Z</dcterms:created>
  <dcterms:modified xsi:type="dcterms:W3CDTF">2013-04-23T09:26:00Z</dcterms:modified>
</cp:coreProperties>
</file>